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5"/>
  </p:notesMasterIdLst>
  <p:sldIdLst>
    <p:sldId id="257" r:id="rId2"/>
    <p:sldId id="256" r:id="rId3"/>
    <p:sldId id="305" r:id="rId4"/>
    <p:sldId id="258" r:id="rId5"/>
    <p:sldId id="306" r:id="rId6"/>
    <p:sldId id="307" r:id="rId7"/>
    <p:sldId id="308" r:id="rId8"/>
    <p:sldId id="309" r:id="rId9"/>
    <p:sldId id="268" r:id="rId10"/>
    <p:sldId id="264" r:id="rId11"/>
    <p:sldId id="278" r:id="rId12"/>
    <p:sldId id="263" r:id="rId13"/>
    <p:sldId id="279" r:id="rId14"/>
    <p:sldId id="259" r:id="rId15"/>
    <p:sldId id="280" r:id="rId16"/>
    <p:sldId id="269" r:id="rId17"/>
    <p:sldId id="270" r:id="rId18"/>
    <p:sldId id="271" r:id="rId19"/>
    <p:sldId id="281" r:id="rId20"/>
    <p:sldId id="321" r:id="rId21"/>
    <p:sldId id="326" r:id="rId22"/>
    <p:sldId id="274" r:id="rId23"/>
    <p:sldId id="302" r:id="rId24"/>
    <p:sldId id="275" r:id="rId25"/>
    <p:sldId id="277" r:id="rId26"/>
    <p:sldId id="322" r:id="rId27"/>
    <p:sldId id="285" r:id="rId28"/>
    <p:sldId id="324" r:id="rId29"/>
    <p:sldId id="266" r:id="rId30"/>
    <p:sldId id="325" r:id="rId31"/>
    <p:sldId id="291" r:id="rId32"/>
    <p:sldId id="296" r:id="rId33"/>
    <p:sldId id="327" r:id="rId34"/>
    <p:sldId id="287" r:id="rId35"/>
    <p:sldId id="317" r:id="rId36"/>
    <p:sldId id="310" r:id="rId37"/>
    <p:sldId id="312" r:id="rId38"/>
    <p:sldId id="289" r:id="rId39"/>
    <p:sldId id="298" r:id="rId40"/>
    <p:sldId id="299" r:id="rId41"/>
    <p:sldId id="300" r:id="rId42"/>
    <p:sldId id="295" r:id="rId43"/>
    <p:sldId id="31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943B"/>
    <a:srgbClr val="FFFF00"/>
    <a:srgbClr val="D7E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158C6-BF2E-4E30-AE3B-82BBBCA74AD3}" type="datetimeFigureOut">
              <a:rPr lang="en-US" smtClean="0"/>
              <a:t>4/19/2023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DA69C-F042-4E1D-86C8-A0BF2077C774}" type="slidenum">
              <a:rPr lang="en-US" smtClean="0"/>
              <a:t>‹#›</a:t>
            </a:fld>
            <a:endParaRPr lang="en-US"/>
          </a:p>
        </p:txBody>
      </p:sp>
    </p:spTree>
    <p:extLst>
      <p:ext uri="{BB962C8B-B14F-4D97-AF65-F5344CB8AC3E}">
        <p14:creationId xmlns:p14="http://schemas.microsoft.com/office/powerpoint/2010/main" val="3124545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DA69C-F042-4E1D-86C8-A0BF2077C774}" type="slidenum">
              <a:rPr lang="en-US" smtClean="0"/>
              <a:t>2</a:t>
            </a:fld>
            <a:endParaRPr lang="en-US"/>
          </a:p>
        </p:txBody>
      </p:sp>
    </p:spTree>
    <p:extLst>
      <p:ext uri="{BB962C8B-B14F-4D97-AF65-F5344CB8AC3E}">
        <p14:creationId xmlns:p14="http://schemas.microsoft.com/office/powerpoint/2010/main" val="45453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DA69C-F042-4E1D-86C8-A0BF2077C774}" type="slidenum">
              <a:rPr lang="en-US" smtClean="0"/>
              <a:t>3</a:t>
            </a:fld>
            <a:endParaRPr lang="en-US"/>
          </a:p>
        </p:txBody>
      </p:sp>
    </p:spTree>
    <p:extLst>
      <p:ext uri="{BB962C8B-B14F-4D97-AF65-F5344CB8AC3E}">
        <p14:creationId xmlns:p14="http://schemas.microsoft.com/office/powerpoint/2010/main" val="45453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DA69C-F042-4E1D-86C8-A0BF2077C774}" type="slidenum">
              <a:rPr lang="en-US" smtClean="0"/>
              <a:t>8</a:t>
            </a:fld>
            <a:endParaRPr lang="en-US"/>
          </a:p>
        </p:txBody>
      </p:sp>
    </p:spTree>
    <p:extLst>
      <p:ext uri="{BB962C8B-B14F-4D97-AF65-F5344CB8AC3E}">
        <p14:creationId xmlns:p14="http://schemas.microsoft.com/office/powerpoint/2010/main" val="103058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39A5B2-479D-44B0-B130-50B435640F5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251147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A5B2-479D-44B0-B130-50B435640F5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897682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A5B2-479D-44B0-B130-50B435640F5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4795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A5B2-479D-44B0-B130-50B435640F5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201097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9A5B2-479D-44B0-B130-50B435640F5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368627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9A5B2-479D-44B0-B130-50B435640F5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33149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39A5B2-479D-44B0-B130-50B435640F50}"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134467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9A5B2-479D-44B0-B130-50B435640F50}"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6977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9A5B2-479D-44B0-B130-50B435640F50}"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31351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9A5B2-479D-44B0-B130-50B435640F5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213986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9A5B2-479D-44B0-B130-50B435640F5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68699-C71C-4FC7-8F0E-55328E41B521}" type="slidenum">
              <a:rPr lang="en-US" smtClean="0"/>
              <a:t>‹#›</a:t>
            </a:fld>
            <a:endParaRPr lang="en-US"/>
          </a:p>
        </p:txBody>
      </p:sp>
    </p:spTree>
    <p:extLst>
      <p:ext uri="{BB962C8B-B14F-4D97-AF65-F5344CB8AC3E}">
        <p14:creationId xmlns:p14="http://schemas.microsoft.com/office/powerpoint/2010/main" val="393852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accent1">
                <a:tint val="66000"/>
                <a:satMod val="160000"/>
              </a:schemeClr>
            </a:gs>
            <a:gs pos="78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9A5B2-479D-44B0-B130-50B435640F50}" type="datetimeFigureOut">
              <a:rPr lang="en-US" smtClean="0"/>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68699-C71C-4FC7-8F0E-55328E41B521}" type="slidenum">
              <a:rPr lang="en-US" smtClean="0"/>
              <a:t>‹#›</a:t>
            </a:fld>
            <a:endParaRPr lang="en-US"/>
          </a:p>
        </p:txBody>
      </p:sp>
    </p:spTree>
    <p:extLst>
      <p:ext uri="{BB962C8B-B14F-4D97-AF65-F5344CB8AC3E}">
        <p14:creationId xmlns:p14="http://schemas.microsoft.com/office/powerpoint/2010/main" val="3083690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0"/>
            <a:ext cx="7772400" cy="1470025"/>
          </a:xfrm>
        </p:spPr>
        <p:txBody>
          <a:bodyPr>
            <a:normAutofit fontScale="90000"/>
          </a:bodyPr>
          <a:lstStyle/>
          <a:p>
            <a:r>
              <a:rPr lang="en-US" sz="67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Extraordinary </a:t>
            </a:r>
            <a:br>
              <a:rPr lang="en-US" sz="67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6700" i="1" dirty="0" smtClean="0">
                <a:latin typeface="Arial" panose="020B0604020202020204" pitchFamily="34" charset="0"/>
                <a:cs typeface="Arial" panose="020B0604020202020204" pitchFamily="34" charset="0"/>
              </a:rPr>
              <a:t>in the Ordinary;</a:t>
            </a:r>
            <a:br>
              <a:rPr lang="en-US" sz="6700" i="1" dirty="0" smtClean="0">
                <a:latin typeface="Arial" panose="020B0604020202020204" pitchFamily="34" charset="0"/>
                <a:cs typeface="Arial" panose="020B0604020202020204" pitchFamily="34" charset="0"/>
              </a:rPr>
            </a:br>
            <a:r>
              <a:rPr lang="en-US" sz="67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Amazingness </a:t>
            </a:r>
            <a:r>
              <a:rPr lang="en-US" sz="6700" i="1" dirty="0" smtClean="0">
                <a:latin typeface="Arial" panose="020B0604020202020204" pitchFamily="34" charset="0"/>
                <a:cs typeface="Arial" panose="020B0604020202020204" pitchFamily="34" charset="0"/>
              </a:rPr>
              <a:t/>
            </a:r>
            <a:br>
              <a:rPr lang="en-US" sz="6700" i="1" dirty="0" smtClean="0">
                <a:latin typeface="Arial" panose="020B0604020202020204" pitchFamily="34" charset="0"/>
                <a:cs typeface="Arial" panose="020B0604020202020204" pitchFamily="34" charset="0"/>
              </a:rPr>
            </a:br>
            <a:r>
              <a:rPr lang="en-US" sz="6700" i="1" dirty="0" smtClean="0">
                <a:latin typeface="Arial" panose="020B0604020202020204" pitchFamily="34" charset="0"/>
                <a:cs typeface="Arial" panose="020B0604020202020204" pitchFamily="34" charset="0"/>
              </a:rPr>
              <a:t>in the Dailyness</a:t>
            </a:r>
            <a:r>
              <a:rPr lang="en-US" sz="6700" dirty="0" smtClean="0">
                <a:latin typeface="Arial" panose="020B0604020202020204" pitchFamily="34" charset="0"/>
                <a:cs typeface="Arial" panose="020B0604020202020204" pitchFamily="34" charset="0"/>
              </a:rPr>
              <a:t/>
            </a:r>
            <a:br>
              <a:rPr lang="en-US" sz="67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5300" dirty="0" smtClean="0">
                <a:latin typeface="Arial" panose="020B0604020202020204" pitchFamily="34" charset="0"/>
                <a:cs typeface="Arial" panose="020B0604020202020204" pitchFamily="34" charset="0"/>
              </a:rPr>
              <a:t>Hebrews 13</a:t>
            </a:r>
            <a:endParaRPr lang="en-US" sz="5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885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uper m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52400"/>
            <a:ext cx="4419600"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475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01000" cy="1924050"/>
          </a:xfrm>
        </p:spPr>
        <p:txBody>
          <a:bodyPr>
            <a:noAutofit/>
          </a:bodyPr>
          <a:lstStyle/>
          <a:p>
            <a:pPr algn="l"/>
            <a:r>
              <a:rPr lang="en-US" sz="4000" b="1" i="1" dirty="0" smtClean="0">
                <a:latin typeface="Arial" panose="020B0604020202020204" pitchFamily="34" charset="0"/>
                <a:cs typeface="Arial" panose="020B0604020202020204" pitchFamily="34" charset="0"/>
              </a:rPr>
              <a:t>“</a:t>
            </a:r>
            <a:r>
              <a:rPr lang="en-US" sz="4000" b="1" i="1" u="sng" dirty="0" smtClean="0">
                <a:latin typeface="Arial" panose="020B0604020202020204" pitchFamily="34" charset="0"/>
                <a:cs typeface="Arial" panose="020B0604020202020204" pitchFamily="34" charset="0"/>
              </a:rPr>
              <a:t>Do </a:t>
            </a:r>
            <a:r>
              <a:rPr lang="en-US" sz="4000" b="1" i="1" u="sng" dirty="0">
                <a:latin typeface="Arial" panose="020B0604020202020204" pitchFamily="34" charset="0"/>
                <a:cs typeface="Arial" panose="020B0604020202020204" pitchFamily="34" charset="0"/>
              </a:rPr>
              <a:t>not forget </a:t>
            </a:r>
            <a:r>
              <a:rPr lang="en-US" sz="4000" b="1" i="1" dirty="0">
                <a:latin typeface="Arial" panose="020B0604020202020204" pitchFamily="34" charset="0"/>
                <a:cs typeface="Arial" panose="020B0604020202020204" pitchFamily="34" charset="0"/>
              </a:rPr>
              <a:t>to show hospitality to </a:t>
            </a:r>
            <a:r>
              <a:rPr lang="en-US" sz="4000" b="1" i="1" dirty="0" smtClean="0">
                <a:latin typeface="Arial" panose="020B0604020202020204" pitchFamily="34" charset="0"/>
                <a:cs typeface="Arial" panose="020B0604020202020204" pitchFamily="34" charset="0"/>
              </a:rPr>
              <a:t>strangers, for </a:t>
            </a:r>
            <a:r>
              <a:rPr lang="en-US" sz="4000" b="1" i="1" dirty="0">
                <a:latin typeface="Arial" panose="020B0604020202020204" pitchFamily="34" charset="0"/>
                <a:cs typeface="Arial" panose="020B0604020202020204" pitchFamily="34" charset="0"/>
              </a:rPr>
              <a:t>by so doing some people have shown hospitality to angels without knowing it</a:t>
            </a:r>
            <a:r>
              <a:rPr lang="en-US" sz="4000" b="1" i="1" dirty="0" smtClean="0">
                <a:latin typeface="Arial" panose="020B0604020202020204" pitchFamily="34" charset="0"/>
                <a:cs typeface="Arial" panose="020B0604020202020204" pitchFamily="34" charset="0"/>
              </a:rPr>
              <a:t>.”</a:t>
            </a:r>
            <a:r>
              <a:rPr lang="en-US" sz="4000" b="1" i="1" dirty="0">
                <a:latin typeface="Arial" panose="020B0604020202020204" pitchFamily="34" charset="0"/>
                <a:cs typeface="Arial" panose="020B0604020202020204" pitchFamily="34" charset="0"/>
              </a:rPr>
              <a:t> </a:t>
            </a:r>
            <a:r>
              <a:rPr lang="en-US" sz="4000" b="1" i="1"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a:t>
            </a:r>
            <a:r>
              <a:rPr lang="en-US" sz="4000" b="1" i="1" dirty="0">
                <a:latin typeface="Arial" panose="020B0604020202020204" pitchFamily="34" charset="0"/>
                <a:cs typeface="Arial" panose="020B0604020202020204" pitchFamily="34" charset="0"/>
              </a:rPr>
              <a:t> </a:t>
            </a:r>
            <a:r>
              <a:rPr lang="en-US" sz="4000" b="1" i="1" dirty="0" smtClean="0">
                <a:latin typeface="Arial" panose="020B0604020202020204" pitchFamily="34" charset="0"/>
                <a:cs typeface="Arial" panose="020B0604020202020204" pitchFamily="34" charset="0"/>
              </a:rPr>
              <a:t>					Hebrews 13:2</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4228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96" r="22918"/>
          <a:stretch/>
        </p:blipFill>
        <p:spPr bwMode="auto">
          <a:xfrm>
            <a:off x="685800" y="914400"/>
            <a:ext cx="7759889" cy="482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4756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01000" cy="1924050"/>
          </a:xfrm>
        </p:spPr>
        <p:txBody>
          <a:bodyPr>
            <a:noAutofit/>
          </a:bodyPr>
          <a:lstStyle/>
          <a:p>
            <a:pPr algn="l"/>
            <a:r>
              <a:rPr lang="en-US" sz="4000" b="1" i="1" dirty="0" smtClean="0">
                <a:latin typeface="Arial" panose="020B0604020202020204" pitchFamily="34" charset="0"/>
                <a:cs typeface="Arial" panose="020B0604020202020204" pitchFamily="34" charset="0"/>
              </a:rPr>
              <a:t>“Do </a:t>
            </a:r>
            <a:r>
              <a:rPr lang="en-US" sz="4000" b="1" i="1" dirty="0">
                <a:latin typeface="Arial" panose="020B0604020202020204" pitchFamily="34" charset="0"/>
                <a:cs typeface="Arial" panose="020B0604020202020204" pitchFamily="34" charset="0"/>
              </a:rPr>
              <a:t>not forget to show hospitality to </a:t>
            </a:r>
            <a:r>
              <a:rPr lang="en-US" sz="4000" b="1" i="1" dirty="0" smtClean="0">
                <a:latin typeface="Arial" panose="020B0604020202020204" pitchFamily="34" charset="0"/>
                <a:cs typeface="Arial" panose="020B0604020202020204" pitchFamily="34" charset="0"/>
              </a:rPr>
              <a:t>strangers, </a:t>
            </a:r>
            <a:r>
              <a:rPr lang="en-US" sz="4000" b="1" i="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by so doing some people</a:t>
            </a:r>
            <a:r>
              <a:rPr lang="en-US" sz="4000" b="1" i="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have </a:t>
            </a:r>
            <a:r>
              <a:rPr lang="en-US" sz="4000" b="1" i="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shown hospitality to angels without knowing it</a:t>
            </a:r>
            <a:r>
              <a:rPr lang="en-US" sz="4000" b="1" i="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000" b="1" i="1" dirty="0" smtClean="0">
                <a:latin typeface="Arial" panose="020B0604020202020204" pitchFamily="34" charset="0"/>
                <a:cs typeface="Arial" panose="020B0604020202020204" pitchFamily="34" charset="0"/>
              </a:rPr>
              <a:t>”</a:t>
            </a:r>
            <a:r>
              <a:rPr lang="en-US" sz="4000" b="1" i="1" dirty="0">
                <a:latin typeface="Arial" panose="020B0604020202020204" pitchFamily="34" charset="0"/>
                <a:cs typeface="Arial" panose="020B0604020202020204" pitchFamily="34" charset="0"/>
              </a:rPr>
              <a:t> </a:t>
            </a:r>
            <a:r>
              <a:rPr lang="en-US" sz="4000" b="1" i="1"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		</a:t>
            </a:r>
            <a:br>
              <a:rPr lang="en-US" sz="4000" b="1" dirty="0" smtClean="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Hebrews 13:2</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49792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pPr algn="l"/>
            <a:r>
              <a:rPr lang="en-US" sz="3600" b="1" i="1" dirty="0" smtClean="0">
                <a:latin typeface="Arial" panose="020B0604020202020204" pitchFamily="34" charset="0"/>
                <a:cs typeface="Arial" panose="020B0604020202020204" pitchFamily="34" charset="0"/>
              </a:rPr>
              <a:t>“</a:t>
            </a:r>
            <a:r>
              <a:rPr lang="en-US" sz="3600" b="1" i="1" u="sng" dirty="0" smtClean="0">
                <a:latin typeface="Arial" panose="020B0604020202020204" pitchFamily="34" charset="0"/>
                <a:cs typeface="Arial" panose="020B0604020202020204" pitchFamily="34" charset="0"/>
              </a:rPr>
              <a:t>Continue to remember</a:t>
            </a:r>
            <a:r>
              <a:rPr lang="en-US" sz="3600" b="1" dirty="0" smtClean="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those in prison as if you were together with them in prison, and those who are mistreated as if you yourselves were suffering.”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Hebrews 13:3</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47568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305800" cy="1470025"/>
          </a:xfrm>
        </p:spPr>
        <p:txBody>
          <a:bodyPr>
            <a:noAutofit/>
          </a:bodyPr>
          <a:lstStyle/>
          <a:p>
            <a:pPr algn="l"/>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“The </a:t>
            </a:r>
            <a:r>
              <a:rPr lang="en-US" sz="3600" b="1" i="1" dirty="0">
                <a:latin typeface="Arial" panose="020B0604020202020204" pitchFamily="34" charset="0"/>
                <a:cs typeface="Arial" panose="020B0604020202020204" pitchFamily="34" charset="0"/>
              </a:rPr>
              <a:t>King will reply, ‘Truly I tell you, whatever you did for one of the least of these brothers and sisters of mine, you did for me</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r>
            <a:br>
              <a:rPr lang="en-US" sz="3600" b="1" i="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Matthew 25:37-40</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398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8153400" cy="1470025"/>
          </a:xfrm>
        </p:spPr>
        <p:txBody>
          <a:bodyPr>
            <a:noAutofit/>
          </a:bodyPr>
          <a:lstStyle/>
          <a:p>
            <a:pPr algn="l"/>
            <a:r>
              <a:rPr lang="en-US" sz="3600" b="1" i="1" dirty="0" smtClean="0">
                <a:latin typeface="Arial" panose="020B0604020202020204" pitchFamily="34" charset="0"/>
                <a:cs typeface="Arial" panose="020B0604020202020204" pitchFamily="34" charset="0"/>
              </a:rPr>
              <a:t>“Continue </a:t>
            </a:r>
            <a:r>
              <a:rPr lang="en-US" sz="3600" b="1" i="1" dirty="0">
                <a:latin typeface="Arial" panose="020B0604020202020204" pitchFamily="34" charset="0"/>
                <a:cs typeface="Arial" panose="020B0604020202020204" pitchFamily="34" charset="0"/>
              </a:rPr>
              <a:t>to remember</a:t>
            </a:r>
            <a:r>
              <a:rPr lang="en-US" sz="3600" b="1" dirty="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those in prison </a:t>
            </a:r>
            <a:r>
              <a:rPr lang="en-US" sz="3600" b="1" i="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t>
            </a:r>
            <a:r>
              <a:rPr lang="en-US" sz="3600" b="1" i="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were together with them </a:t>
            </a:r>
            <a:r>
              <a:rPr lang="en-US" sz="3600" b="1" i="1" dirty="0">
                <a:latin typeface="Arial" panose="020B0604020202020204" pitchFamily="34" charset="0"/>
                <a:cs typeface="Arial" panose="020B0604020202020204" pitchFamily="34" charset="0"/>
              </a:rPr>
              <a:t>in prison, </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and </a:t>
            </a:r>
            <a:r>
              <a:rPr lang="en-US" sz="3600" b="1" i="1" dirty="0">
                <a:latin typeface="Arial" panose="020B0604020202020204" pitchFamily="34" charset="0"/>
                <a:cs typeface="Arial" panose="020B0604020202020204" pitchFamily="34" charset="0"/>
              </a:rPr>
              <a:t>those who are mistreated </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t>
            </a:r>
            <a:r>
              <a:rPr lang="en-US" sz="3600" b="1" i="1"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yourselves were suffering</a:t>
            </a:r>
            <a:r>
              <a:rPr lang="en-US" sz="3600" b="1" i="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600" b="1" i="1" dirty="0" smtClean="0">
                <a:latin typeface="Arial" panose="020B0604020202020204" pitchFamily="34" charset="0"/>
                <a:cs typeface="Arial" panose="020B0604020202020204" pitchFamily="34" charset="0"/>
              </a:rPr>
              <a:t>        </a:t>
            </a:r>
            <a:r>
              <a:rPr lang="en-US" sz="12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a:r>
            <a:br>
              <a:rPr lang="en-US" sz="3600" b="1" i="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Heb. 13:3</a:t>
            </a:r>
            <a:endParaRPr lang="en-US" sz="3600" b="1" dirty="0">
              <a:latin typeface="Arial" panose="020B0604020202020204" pitchFamily="34" charset="0"/>
              <a:cs typeface="Arial" panose="020B0604020202020204" pitchFamily="34" charset="0"/>
            </a:endParaRPr>
          </a:p>
        </p:txBody>
      </p:sp>
      <p:pic>
        <p:nvPicPr>
          <p:cNvPr id="2050" name="Picture 2" descr="Three Activities for Preschool Families: Paul and Silas in Jail Hero Image"/>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3000"/>
                    </a14:imgEffect>
                    <a14:imgEffect>
                      <a14:brightnessContrast bright="35000"/>
                    </a14:imgEffect>
                  </a14:imgLayer>
                </a14:imgProps>
              </a:ext>
              <a:ext uri="{28A0092B-C50C-407E-A947-70E740481C1C}">
                <a14:useLocalDpi xmlns:a14="http://schemas.microsoft.com/office/drawing/2010/main" val="0"/>
              </a:ext>
            </a:extLst>
          </a:blip>
          <a:srcRect/>
          <a:stretch>
            <a:fillRect/>
          </a:stretch>
        </p:blipFill>
        <p:spPr bwMode="auto">
          <a:xfrm>
            <a:off x="609600" y="3857199"/>
            <a:ext cx="4750558" cy="2672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931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8400"/>
            <a:ext cx="8077200" cy="1470025"/>
          </a:xfrm>
        </p:spPr>
        <p:txBody>
          <a:bodyPr>
            <a:noAutofit/>
          </a:bodyPr>
          <a:lstStyle/>
          <a:p>
            <a:pPr algn="l"/>
            <a:r>
              <a:rPr lang="en-US" sz="3200" b="1" i="1" dirty="0" smtClean="0">
                <a:latin typeface="Arial" panose="020B0604020202020204" pitchFamily="34" charset="0"/>
                <a:cs typeface="Arial" panose="020B0604020202020204" pitchFamily="34" charset="0"/>
              </a:rPr>
              <a:t/>
            </a:r>
            <a:br>
              <a:rPr lang="en-US" sz="3200" b="1" i="1" dirty="0" smtClean="0">
                <a:latin typeface="Arial" panose="020B0604020202020204" pitchFamily="34" charset="0"/>
                <a:cs typeface="Arial" panose="020B0604020202020204" pitchFamily="34" charset="0"/>
              </a:rPr>
            </a:br>
            <a:r>
              <a:rPr lang="en-US" sz="3200" b="1" i="1" dirty="0" smtClean="0">
                <a:latin typeface="Arial" panose="020B0604020202020204" pitchFamily="34" charset="0"/>
                <a:cs typeface="Arial" panose="020B0604020202020204" pitchFamily="34" charset="0"/>
              </a:rPr>
              <a:t>“</a:t>
            </a:r>
            <a:r>
              <a:rPr lang="en-US" sz="3200" b="1" i="1" dirty="0">
                <a:latin typeface="Arial" panose="020B0604020202020204" pitchFamily="34" charset="0"/>
                <a:cs typeface="Arial" panose="020B0604020202020204" pitchFamily="34" charset="0"/>
              </a:rPr>
              <a:t>If they hear that any of their number is imprisoned or oppressed for the name of their Messiah, all of them provide for his needs, and if it is possible that he may be delivered, they deliver him.  </a:t>
            </a:r>
            <a:r>
              <a:rPr lang="en-US" sz="3200" b="1" i="1" dirty="0" smtClean="0">
                <a:latin typeface="Arial" panose="020B0604020202020204" pitchFamily="34" charset="0"/>
                <a:cs typeface="Arial" panose="020B0604020202020204" pitchFamily="34" charset="0"/>
              </a:rPr>
              <a:t/>
            </a:r>
            <a:br>
              <a:rPr lang="en-US" sz="3200" b="1" i="1" dirty="0" smtClean="0">
                <a:latin typeface="Arial" panose="020B0604020202020204" pitchFamily="34" charset="0"/>
                <a:cs typeface="Arial" panose="020B0604020202020204" pitchFamily="34" charset="0"/>
              </a:rPr>
            </a:br>
            <a:r>
              <a:rPr lang="en-US" sz="3200" b="1" i="1" dirty="0" smtClean="0">
                <a:latin typeface="Arial" panose="020B0604020202020204" pitchFamily="34" charset="0"/>
                <a:cs typeface="Arial" panose="020B0604020202020204" pitchFamily="34" charset="0"/>
              </a:rPr>
              <a:t>If </a:t>
            </a:r>
            <a:r>
              <a:rPr lang="en-US" sz="3200" b="1" i="1" dirty="0">
                <a:latin typeface="Arial" panose="020B0604020202020204" pitchFamily="34" charset="0"/>
                <a:cs typeface="Arial" panose="020B0604020202020204" pitchFamily="34" charset="0"/>
              </a:rPr>
              <a:t>there is among them a man that is poor </a:t>
            </a:r>
            <a:r>
              <a:rPr lang="en-US" sz="3200" b="1" i="1" dirty="0" smtClean="0">
                <a:latin typeface="Arial" panose="020B0604020202020204" pitchFamily="34" charset="0"/>
                <a:cs typeface="Arial" panose="020B0604020202020204" pitchFamily="34" charset="0"/>
              </a:rPr>
              <a:t>or needy</a:t>
            </a:r>
            <a:r>
              <a:rPr lang="en-US" sz="3200" b="1" i="1" dirty="0">
                <a:latin typeface="Arial" panose="020B0604020202020204" pitchFamily="34" charset="0"/>
                <a:cs typeface="Arial" panose="020B0604020202020204" pitchFamily="34" charset="0"/>
              </a:rPr>
              <a:t>, and they have not an abundance of necessaries, they fast two or three days that they may supply the needy with the necessary food</a:t>
            </a:r>
            <a:r>
              <a:rPr lang="en-US" sz="3200" b="1" i="1" dirty="0" smtClean="0">
                <a:latin typeface="Arial" panose="020B0604020202020204" pitchFamily="34" charset="0"/>
                <a:cs typeface="Arial" panose="020B0604020202020204" pitchFamily="34" charset="0"/>
              </a:rPr>
              <a:t>.”</a:t>
            </a:r>
            <a:br>
              <a:rPr lang="en-US" sz="3200" b="1" i="1" dirty="0" smtClean="0">
                <a:latin typeface="Arial" panose="020B0604020202020204" pitchFamily="34" charset="0"/>
                <a:cs typeface="Arial" panose="020B0604020202020204" pitchFamily="34" charset="0"/>
              </a:rPr>
            </a:br>
            <a:r>
              <a:rPr lang="en-US" sz="3200" b="1" i="1" dirty="0" smtClean="0">
                <a:latin typeface="Arial" panose="020B0604020202020204" pitchFamily="34" charset="0"/>
                <a:cs typeface="Arial" panose="020B0604020202020204" pitchFamily="34" charset="0"/>
              </a:rPr>
              <a:t>						- Aristides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31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01000" cy="1470025"/>
          </a:xfrm>
        </p:spPr>
        <p:txBody>
          <a:bodyPr>
            <a:noAutofit/>
          </a:bodyPr>
          <a:lstStyle/>
          <a:p>
            <a:pPr algn="l"/>
            <a:r>
              <a:rPr lang="en-US" sz="3600" b="1" i="1" dirty="0" smtClean="0">
                <a:latin typeface="Arial" panose="020B0604020202020204" pitchFamily="34" charset="0"/>
                <a:cs typeface="Arial" panose="020B0604020202020204" pitchFamily="34" charset="0"/>
              </a:rPr>
              <a:t>“Marriage </a:t>
            </a:r>
            <a:r>
              <a:rPr lang="en-US" sz="3600" b="1" i="1" dirty="0">
                <a:latin typeface="Arial" panose="020B0604020202020204" pitchFamily="34" charset="0"/>
                <a:cs typeface="Arial" panose="020B0604020202020204" pitchFamily="34" charset="0"/>
              </a:rPr>
              <a:t>should be honored by all, and the marriage bed kept pure, for God will judge the adulterer and all the sexually immoral</a:t>
            </a:r>
            <a:r>
              <a:rPr lang="en-US" sz="3600" b="1" i="1" dirty="0" smtClean="0">
                <a:latin typeface="Arial" panose="020B0604020202020204" pitchFamily="34" charset="0"/>
                <a:cs typeface="Arial" panose="020B0604020202020204" pitchFamily="34" charset="0"/>
              </a:rPr>
              <a:t>.”</a:t>
            </a: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Hebrews 13:4</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31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01000" cy="1470025"/>
          </a:xfrm>
        </p:spPr>
        <p:txBody>
          <a:bodyPr>
            <a:noAutofit/>
          </a:bodyPr>
          <a:lstStyle/>
          <a:p>
            <a:pPr algn="l"/>
            <a:r>
              <a:rPr lang="en-US" sz="3600" b="1" i="1" dirty="0" smtClean="0">
                <a:latin typeface="Arial" panose="020B0604020202020204" pitchFamily="34" charset="0"/>
                <a:cs typeface="Arial" panose="020B0604020202020204" pitchFamily="34" charset="0"/>
              </a:rPr>
              <a:t>“Marriage </a:t>
            </a:r>
            <a:r>
              <a:rPr lang="en-US" sz="3600" b="1" i="1" dirty="0">
                <a:latin typeface="Arial" panose="020B0604020202020204" pitchFamily="34" charset="0"/>
                <a:cs typeface="Arial" panose="020B0604020202020204" pitchFamily="34" charset="0"/>
              </a:rPr>
              <a:t>should be honored by all, and the marriage bed kept pure, </a:t>
            </a:r>
            <a:r>
              <a:rPr lang="en-US" sz="3600" b="1" i="1" u="sng" dirty="0">
                <a:latin typeface="Arial" panose="020B0604020202020204" pitchFamily="34" charset="0"/>
                <a:cs typeface="Arial" panose="020B0604020202020204" pitchFamily="34" charset="0"/>
              </a:rPr>
              <a:t>for God will judge the adulterer and all the sexually immoral</a:t>
            </a:r>
            <a:r>
              <a:rPr lang="en-US" sz="3600" b="1" i="1" dirty="0" smtClean="0">
                <a:latin typeface="Arial" panose="020B0604020202020204" pitchFamily="34" charset="0"/>
                <a:cs typeface="Arial" panose="020B0604020202020204" pitchFamily="34" charset="0"/>
              </a:rPr>
              <a:t>.”</a:t>
            </a:r>
            <a:r>
              <a:rPr lang="en-US" sz="3600" b="1" i="1" dirty="0">
                <a:latin typeface="Arial" panose="020B0604020202020204" pitchFamily="34" charset="0"/>
                <a:cs typeface="Arial" panose="020B0604020202020204" pitchFamily="34" charset="0"/>
              </a:rPr>
              <a:t> </a:t>
            </a:r>
            <a:r>
              <a:rPr lang="en-US" sz="3600" b="1" i="1" u="sng" dirty="0" smtClean="0">
                <a:latin typeface="Arial" panose="020B0604020202020204" pitchFamily="34" charset="0"/>
                <a:cs typeface="Arial" panose="020B0604020202020204" pitchFamily="34" charset="0"/>
              </a:rPr>
              <a:t/>
            </a:r>
            <a:br>
              <a:rPr lang="en-US" sz="3600" b="1" i="1" u="sng"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Hebrews </a:t>
            </a:r>
            <a:r>
              <a:rPr lang="en-US" sz="3600" b="1" i="1" dirty="0" smtClean="0">
                <a:latin typeface="Arial" panose="020B0604020202020204" pitchFamily="34" charset="0"/>
                <a:cs typeface="Arial" panose="020B0604020202020204" pitchFamily="34" charset="0"/>
              </a:rPr>
              <a:t>13:4</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r>
            <a:br>
              <a:rPr lang="en-US" sz="3600" b="1" i="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(See 1 Corinthians 6:9-11)</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6378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01000" cy="3970318"/>
          </a:xfrm>
          <a:prstGeom prst="rect">
            <a:avLst/>
          </a:prstGeom>
          <a:noFill/>
        </p:spPr>
        <p:txBody>
          <a:bodyPr wrap="square" rtlCol="0">
            <a:spAutoFit/>
          </a:bodyPr>
          <a:lstStyle/>
          <a:p>
            <a:r>
              <a:rPr lang="en-US" sz="3600" b="1" i="1" dirty="0" smtClean="0">
                <a:latin typeface="Arial" panose="020B0604020202020204" pitchFamily="34" charset="0"/>
                <a:cs typeface="Arial" panose="020B0604020202020204" pitchFamily="34" charset="0"/>
              </a:rPr>
              <a:t>“Therefore</a:t>
            </a:r>
            <a:r>
              <a:rPr lang="en-US" sz="3600" b="1" i="1" dirty="0">
                <a:latin typeface="Arial" panose="020B0604020202020204" pitchFamily="34" charset="0"/>
                <a:cs typeface="Arial" panose="020B0604020202020204" pitchFamily="34" charset="0"/>
              </a:rPr>
              <a:t>, since we are receiving a kingdom that cannot be shaken, </a:t>
            </a:r>
            <a:endParaRPr lang="en-US" sz="3600" b="1" i="1" dirty="0" smtClean="0">
              <a:latin typeface="Arial" panose="020B0604020202020204" pitchFamily="34" charset="0"/>
              <a:cs typeface="Arial" panose="020B0604020202020204" pitchFamily="34" charset="0"/>
            </a:endParaRPr>
          </a:p>
          <a:p>
            <a:r>
              <a:rPr lang="en-US" sz="3600" b="1" i="1" dirty="0" smtClean="0">
                <a:latin typeface="Arial" panose="020B0604020202020204" pitchFamily="34" charset="0"/>
                <a:cs typeface="Arial" panose="020B0604020202020204" pitchFamily="34" charset="0"/>
              </a:rPr>
              <a:t>let </a:t>
            </a:r>
            <a:r>
              <a:rPr lang="en-US" sz="3600" b="1" i="1" dirty="0">
                <a:latin typeface="Arial" panose="020B0604020202020204" pitchFamily="34" charset="0"/>
                <a:cs typeface="Arial" panose="020B0604020202020204" pitchFamily="34" charset="0"/>
              </a:rPr>
              <a:t>us be thankful, and so worship God acceptably with reverence and awe</a:t>
            </a:r>
            <a:r>
              <a:rPr lang="en-US" sz="3600" b="1" i="1" dirty="0" smtClean="0">
                <a:latin typeface="Arial" panose="020B0604020202020204" pitchFamily="34" charset="0"/>
                <a:cs typeface="Arial" panose="020B0604020202020204" pitchFamily="34" charset="0"/>
              </a:rPr>
              <a:t>, for </a:t>
            </a:r>
            <a:r>
              <a:rPr lang="en-US" sz="3600" b="1" i="1" dirty="0">
                <a:latin typeface="Arial" panose="020B0604020202020204" pitchFamily="34" charset="0"/>
                <a:cs typeface="Arial" panose="020B0604020202020204" pitchFamily="34" charset="0"/>
              </a:rPr>
              <a:t>our </a:t>
            </a:r>
            <a:r>
              <a:rPr lang="en-US" sz="3600" b="1" i="1" dirty="0" smtClean="0">
                <a:latin typeface="Arial" panose="020B0604020202020204" pitchFamily="34" charset="0"/>
                <a:cs typeface="Arial" panose="020B0604020202020204" pitchFamily="34" charset="0"/>
              </a:rPr>
              <a:t>‘God </a:t>
            </a:r>
            <a:r>
              <a:rPr lang="en-US" sz="3600" b="1" i="1" dirty="0">
                <a:latin typeface="Arial" panose="020B0604020202020204" pitchFamily="34" charset="0"/>
                <a:cs typeface="Arial" panose="020B0604020202020204" pitchFamily="34" charset="0"/>
              </a:rPr>
              <a:t>is a consuming fire</a:t>
            </a:r>
            <a:r>
              <a:rPr lang="en-US" sz="3600" b="1" i="1" dirty="0" smtClean="0">
                <a:latin typeface="Arial" panose="020B0604020202020204" pitchFamily="34" charset="0"/>
                <a:cs typeface="Arial" panose="020B0604020202020204" pitchFamily="34" charset="0"/>
              </a:rPr>
              <a:t>.’”</a:t>
            </a:r>
            <a:r>
              <a:rPr lang="en-US" sz="3600" b="1" i="1" baseline="30000" dirty="0" smtClean="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t>
            </a:r>
          </a:p>
          <a:p>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Hebrews </a:t>
            </a:r>
            <a:r>
              <a:rPr lang="en-US" sz="3600" b="1" i="1" dirty="0" smtClean="0">
                <a:latin typeface="Arial" panose="020B0604020202020204" pitchFamily="34" charset="0"/>
                <a:cs typeface="Arial" panose="020B0604020202020204" pitchFamily="34" charset="0"/>
              </a:rPr>
              <a:t>12:28,29</a:t>
            </a:r>
            <a:endParaRPr lang="en-US" sz="36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652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8229600" cy="1470025"/>
          </a:xfrm>
        </p:spPr>
        <p:txBody>
          <a:bodyPr>
            <a:noAutofit/>
          </a:bodyPr>
          <a:lstStyle/>
          <a:p>
            <a:pPr algn="l"/>
            <a:r>
              <a:rPr lang="en-US" sz="3600" b="1" dirty="0" smtClean="0">
                <a:latin typeface="Arial" panose="020B0604020202020204" pitchFamily="34" charset="0"/>
                <a:cs typeface="Arial" panose="020B0604020202020204" pitchFamily="34" charset="0"/>
              </a:rPr>
              <a:t>Woman at the </a:t>
            </a:r>
            <a:r>
              <a:rPr lang="en-US" sz="3600" b="1" dirty="0">
                <a:latin typeface="Arial" panose="020B0604020202020204" pitchFamily="34" charset="0"/>
                <a:cs typeface="Arial" panose="020B0604020202020204" pitchFamily="34" charset="0"/>
              </a:rPr>
              <a:t>Well - John </a:t>
            </a:r>
            <a:r>
              <a:rPr lang="en-US" sz="3600" b="1" dirty="0" smtClean="0">
                <a:latin typeface="Arial" panose="020B0604020202020204" pitchFamily="34" charset="0"/>
                <a:cs typeface="Arial" panose="020B0604020202020204" pitchFamily="34" charset="0"/>
              </a:rPr>
              <a:t>4</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Woman caught in </a:t>
            </a:r>
            <a:r>
              <a:rPr lang="en-US" sz="3600" b="1" dirty="0">
                <a:latin typeface="Arial" panose="020B0604020202020204" pitchFamily="34" charset="0"/>
                <a:cs typeface="Arial" panose="020B0604020202020204" pitchFamily="34" charset="0"/>
              </a:rPr>
              <a:t>adultery - John </a:t>
            </a:r>
            <a:r>
              <a:rPr lang="en-US" sz="3600" b="1" dirty="0" smtClean="0">
                <a:latin typeface="Arial" panose="020B0604020202020204" pitchFamily="34" charset="0"/>
                <a:cs typeface="Arial" panose="020B0604020202020204" pitchFamily="34" charset="0"/>
              </a:rPr>
              <a:t>8</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Tax collectors, </a:t>
            </a:r>
            <a:r>
              <a:rPr lang="en-US" sz="3600" b="1" dirty="0">
                <a:latin typeface="Arial" panose="020B0604020202020204" pitchFamily="34" charset="0"/>
                <a:cs typeface="Arial" panose="020B0604020202020204" pitchFamily="34" charset="0"/>
              </a:rPr>
              <a:t>prostitutes - Luke </a:t>
            </a:r>
            <a:r>
              <a:rPr lang="en-US" sz="3600" b="1" dirty="0" smtClean="0">
                <a:latin typeface="Arial" panose="020B0604020202020204" pitchFamily="34" charset="0"/>
                <a:cs typeface="Arial" panose="020B0604020202020204" pitchFamily="34" charset="0"/>
              </a:rPr>
              <a:t>15</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King David - 2 Samuel </a:t>
            </a:r>
            <a:r>
              <a:rPr lang="en-US" sz="3600" b="1" dirty="0" smtClean="0">
                <a:latin typeface="Arial" panose="020B0604020202020204" pitchFamily="34" charset="0"/>
                <a:cs typeface="Arial" panose="020B0604020202020204" pitchFamily="34" charset="0"/>
              </a:rPr>
              <a:t>11 </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		Psalm </a:t>
            </a:r>
            <a:r>
              <a:rPr lang="en-US" sz="3600" b="1" dirty="0">
                <a:latin typeface="Arial" panose="020B0604020202020204" pitchFamily="34" charset="0"/>
                <a:cs typeface="Arial" panose="020B0604020202020204" pitchFamily="34" charset="0"/>
              </a:rPr>
              <a:t>32, </a:t>
            </a:r>
            <a:r>
              <a:rPr lang="en-US" sz="3600" b="1" dirty="0" smtClean="0">
                <a:latin typeface="Arial" panose="020B0604020202020204" pitchFamily="34" charset="0"/>
                <a:cs typeface="Arial" panose="020B0604020202020204" pitchFamily="34" charset="0"/>
              </a:rPr>
              <a:t>51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404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3200"/>
            <a:ext cx="8229600" cy="1470025"/>
          </a:xfrm>
        </p:spPr>
        <p:txBody>
          <a:bodyPr>
            <a:noAutofit/>
          </a:bodyPr>
          <a:lstStyle/>
          <a:p>
            <a:pPr algn="l"/>
            <a:r>
              <a:rPr lang="en-US" sz="3500" b="1" dirty="0">
                <a:latin typeface="Arial" panose="020B0604020202020204" pitchFamily="34" charset="0"/>
                <a:cs typeface="Arial" panose="020B0604020202020204" pitchFamily="34" charset="0"/>
              </a:rPr>
              <a:t>“Remember, God is the one who sits on the throne – not the best-selling author or the most popular talk show host or the biggest box office star.  </a:t>
            </a:r>
            <a:r>
              <a:rPr lang="en-US" sz="3500" b="1" dirty="0" smtClean="0">
                <a:latin typeface="Arial" panose="020B0604020202020204" pitchFamily="34" charset="0"/>
                <a:cs typeface="Arial" panose="020B0604020202020204" pitchFamily="34" charset="0"/>
              </a:rPr>
              <a:t/>
            </a:r>
            <a:br>
              <a:rPr lang="en-US" sz="3500" b="1" dirty="0" smtClean="0">
                <a:latin typeface="Arial" panose="020B0604020202020204" pitchFamily="34" charset="0"/>
                <a:cs typeface="Arial" panose="020B0604020202020204" pitchFamily="34" charset="0"/>
              </a:rPr>
            </a:br>
            <a:r>
              <a:rPr lang="en-US" sz="3500" b="1" dirty="0" smtClean="0">
                <a:latin typeface="Arial" panose="020B0604020202020204" pitchFamily="34" charset="0"/>
                <a:cs typeface="Arial" panose="020B0604020202020204" pitchFamily="34" charset="0"/>
              </a:rPr>
              <a:t>Majority </a:t>
            </a:r>
            <a:r>
              <a:rPr lang="en-US" sz="3500" b="1" dirty="0">
                <a:latin typeface="Arial" panose="020B0604020202020204" pitchFamily="34" charset="0"/>
                <a:cs typeface="Arial" panose="020B0604020202020204" pitchFamily="34" charset="0"/>
              </a:rPr>
              <a:t>opinion may rule in America, but God rules heaven and earth.  He has the power to veto any opinion – no matter how popular, no matter how prevailing</a:t>
            </a:r>
            <a:r>
              <a:rPr lang="en-US" sz="3500" b="1" dirty="0" smtClean="0">
                <a:latin typeface="Arial" panose="020B0604020202020204" pitchFamily="34" charset="0"/>
                <a:cs typeface="Arial" panose="020B0604020202020204" pitchFamily="34" charset="0"/>
              </a:rPr>
              <a:t>.”</a:t>
            </a:r>
            <a:r>
              <a:rPr lang="en-US" sz="3400" b="1" dirty="0" smtClean="0">
                <a:latin typeface="Arial" panose="020B0604020202020204" pitchFamily="34" charset="0"/>
                <a:cs typeface="Arial" panose="020B0604020202020204" pitchFamily="34" charset="0"/>
              </a:rPr>
              <a:t/>
            </a:r>
            <a:br>
              <a:rPr lang="en-US" sz="3400" b="1" dirty="0" smtClean="0">
                <a:latin typeface="Arial" panose="020B0604020202020204" pitchFamily="34" charset="0"/>
                <a:cs typeface="Arial" panose="020B0604020202020204" pitchFamily="34" charset="0"/>
              </a:rPr>
            </a:br>
            <a:r>
              <a:rPr lang="en-US" sz="800" b="1" dirty="0" smtClean="0">
                <a:latin typeface="Arial" panose="020B0604020202020204" pitchFamily="34" charset="0"/>
                <a:cs typeface="Arial" panose="020B0604020202020204" pitchFamily="34" charset="0"/>
              </a:rPr>
              <a:t/>
            </a:r>
            <a:br>
              <a:rPr lang="en-US" sz="800" b="1" dirty="0" smtClean="0">
                <a:latin typeface="Arial" panose="020B0604020202020204" pitchFamily="34" charset="0"/>
                <a:cs typeface="Arial" panose="020B0604020202020204" pitchFamily="34" charset="0"/>
              </a:rPr>
            </a:br>
            <a:r>
              <a:rPr lang="en-US" sz="3400" b="1" dirty="0">
                <a:latin typeface="Arial" panose="020B0604020202020204" pitchFamily="34" charset="0"/>
                <a:cs typeface="Arial" panose="020B0604020202020204" pitchFamily="34" charset="0"/>
              </a:rPr>
              <a:t>	</a:t>
            </a:r>
            <a:r>
              <a:rPr lang="en-US" sz="3400" b="1" dirty="0" smtClean="0">
                <a:latin typeface="Arial" panose="020B0604020202020204" pitchFamily="34" charset="0"/>
                <a:cs typeface="Arial" panose="020B0604020202020204" pitchFamily="34" charset="0"/>
              </a:rPr>
              <a:t>			- Charles Swindoll</a:t>
            </a:r>
            <a:endParaRPr lang="en-US" sz="3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0469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Autofit/>
          </a:bodyPr>
          <a:lstStyle/>
          <a:p>
            <a:pPr algn="l"/>
            <a:r>
              <a:rPr lang="en-US" sz="4000" b="1" i="1" dirty="0" smtClean="0">
                <a:latin typeface="Arial" panose="020B0604020202020204" pitchFamily="34" charset="0"/>
                <a:cs typeface="Arial" panose="020B0604020202020204" pitchFamily="34" charset="0"/>
              </a:rPr>
              <a:t>“Keep your lives free from the love of money and be content with what you have.”                       												Hebrews 13:5</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31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Why Can’t We Serve Two Masters? "/>
          <p:cNvPicPr>
            <a:picLocks noChangeAspect="1" noChangeArrowheads="1"/>
          </p:cNvPicPr>
          <p:nvPr/>
        </p:nvPicPr>
        <p:blipFill rotWithShape="1">
          <a:blip r:embed="rId2">
            <a:extLst>
              <a:ext uri="{28A0092B-C50C-407E-A947-70E740481C1C}">
                <a14:useLocalDpi xmlns:a14="http://schemas.microsoft.com/office/drawing/2010/main" val="0"/>
              </a:ext>
            </a:extLst>
          </a:blip>
          <a:srcRect t="19032"/>
          <a:stretch/>
        </p:blipFill>
        <p:spPr bwMode="auto">
          <a:xfrm>
            <a:off x="990600" y="4281985"/>
            <a:ext cx="6629400" cy="28046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64275" y="1600200"/>
            <a:ext cx="7772400" cy="1470025"/>
          </a:xfrm>
        </p:spPr>
        <p:txBody>
          <a:bodyPr>
            <a:noAutofit/>
          </a:bodyPr>
          <a:lstStyle/>
          <a:p>
            <a:pPr algn="l"/>
            <a:r>
              <a:rPr lang="en-US" sz="3600" i="1" dirty="0" smtClean="0">
                <a:latin typeface="Arial" panose="020B0604020202020204" pitchFamily="34" charset="0"/>
                <a:cs typeface="Arial" panose="020B0604020202020204" pitchFamily="34" charset="0"/>
              </a:rPr>
              <a:t>“</a:t>
            </a:r>
            <a:r>
              <a:rPr lang="en-US" sz="3600" b="1" i="1" dirty="0">
                <a:latin typeface="Arial" panose="020B0604020202020204" pitchFamily="34" charset="0"/>
                <a:cs typeface="Arial" panose="020B0604020202020204" pitchFamily="34" charset="0"/>
              </a:rPr>
              <a:t>No one can serve two masters. Either you will hate the one and love the other, or you will be devoted to the one and despise the other. You cannot serve both God and money.” </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Luke </a:t>
            </a:r>
            <a:r>
              <a:rPr lang="en-US" sz="3600" b="1" i="1" dirty="0">
                <a:latin typeface="Arial" panose="020B0604020202020204" pitchFamily="34" charset="0"/>
                <a:cs typeface="Arial" panose="020B0604020202020204" pitchFamily="34" charset="0"/>
              </a:rPr>
              <a:t>16:13</a:t>
            </a:r>
            <a:r>
              <a:rPr lang="en-US" sz="3600" i="1" dirty="0">
                <a:latin typeface="Arial" panose="020B0604020202020204" pitchFamily="34" charset="0"/>
                <a:cs typeface="Arial" panose="020B0604020202020204" pitchFamily="34" charset="0"/>
              </a:rPr>
              <a:t/>
            </a:r>
            <a:br>
              <a:rPr lang="en-US" sz="3600" i="1"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7568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Autofit/>
          </a:bodyPr>
          <a:lstStyle/>
          <a:p>
            <a:pPr algn="l"/>
            <a:r>
              <a:rPr lang="en-US" sz="4000" b="1" i="1" dirty="0" smtClean="0">
                <a:latin typeface="Arial" panose="020B0604020202020204" pitchFamily="34" charset="0"/>
                <a:cs typeface="Arial" panose="020B0604020202020204" pitchFamily="34" charset="0"/>
              </a:rPr>
              <a:t>...because </a:t>
            </a:r>
            <a:r>
              <a:rPr lang="en-US" sz="4000" b="1" i="1" dirty="0">
                <a:latin typeface="Arial" panose="020B0604020202020204" pitchFamily="34" charset="0"/>
                <a:cs typeface="Arial" panose="020B0604020202020204" pitchFamily="34" charset="0"/>
              </a:rPr>
              <a:t>God has said, “Never will I leave you; never will I forsake you.”</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b="1" i="1" dirty="0" smtClean="0">
                <a:latin typeface="Arial" panose="020B0604020202020204" pitchFamily="34" charset="0"/>
                <a:cs typeface="Arial" panose="020B0604020202020204" pitchFamily="34" charset="0"/>
              </a:rPr>
              <a:t>So </a:t>
            </a:r>
            <a:r>
              <a:rPr lang="en-US" sz="4000" b="1" i="1" dirty="0">
                <a:latin typeface="Arial" panose="020B0604020202020204" pitchFamily="34" charset="0"/>
                <a:cs typeface="Arial" panose="020B0604020202020204" pitchFamily="34" charset="0"/>
              </a:rPr>
              <a:t>we say with confidence, “The Lord is my helper; I will not be afraid. What can mere mortals do to me</a:t>
            </a:r>
            <a:r>
              <a:rPr lang="en-US" sz="4000" b="1" i="1" dirty="0" smtClean="0">
                <a:latin typeface="Arial" panose="020B0604020202020204" pitchFamily="34" charset="0"/>
                <a:cs typeface="Arial" panose="020B0604020202020204" pitchFamily="34" charset="0"/>
              </a:rPr>
              <a:t>?”  </a:t>
            </a:r>
            <a:br>
              <a:rPr lang="en-US" sz="4000" b="1" i="1" dirty="0" smtClean="0">
                <a:latin typeface="Arial" panose="020B0604020202020204" pitchFamily="34" charset="0"/>
                <a:cs typeface="Arial" panose="020B0604020202020204" pitchFamily="34" charset="0"/>
              </a:rPr>
            </a:br>
            <a:r>
              <a:rPr lang="en-US" sz="4000" b="1" i="1" dirty="0">
                <a:latin typeface="Arial" panose="020B0604020202020204" pitchFamily="34" charset="0"/>
                <a:cs typeface="Arial" panose="020B0604020202020204" pitchFamily="34" charset="0"/>
              </a:rPr>
              <a:t>	</a:t>
            </a:r>
            <a:r>
              <a:rPr lang="en-US" sz="4000" b="1" i="1" dirty="0" smtClean="0">
                <a:latin typeface="Arial" panose="020B0604020202020204" pitchFamily="34" charset="0"/>
                <a:cs typeface="Arial" panose="020B0604020202020204" pitchFamily="34" charset="0"/>
              </a:rPr>
              <a:t>		Hebrews 13:5,6</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3171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pPr lvl="0" algn="l"/>
            <a:r>
              <a:rPr lang="en-US" sz="3600" b="1" i="1" dirty="0">
                <a:latin typeface="Arial" panose="020B0604020202020204" pitchFamily="34" charset="0"/>
                <a:cs typeface="Arial" panose="020B0604020202020204" pitchFamily="34" charset="0"/>
              </a:rPr>
              <a:t>The </a:t>
            </a:r>
            <a:r>
              <a:rPr lang="en-US" sz="3600" b="1" i="1" u="sng" dirty="0" smtClean="0">
                <a:latin typeface="Arial" panose="020B0604020202020204" pitchFamily="34" charset="0"/>
                <a:cs typeface="Arial" panose="020B0604020202020204" pitchFamily="34" charset="0"/>
              </a:rPr>
              <a:t>TRUTH</a:t>
            </a:r>
            <a:br>
              <a:rPr lang="en-US" sz="3600" b="1" i="1" u="sng"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(Leadership)</a:t>
            </a:r>
            <a:br>
              <a:rPr lang="en-US" sz="3600" b="1" i="1" dirty="0" smtClean="0">
                <a:latin typeface="Arial" panose="020B0604020202020204" pitchFamily="34" charset="0"/>
                <a:cs typeface="Arial" panose="020B0604020202020204" pitchFamily="34" charset="0"/>
              </a:rPr>
            </a:br>
            <a:r>
              <a:rPr lang="en-US" sz="1000" b="1" i="1" u="sng" dirty="0" smtClean="0">
                <a:latin typeface="Arial" panose="020B0604020202020204" pitchFamily="34" charset="0"/>
                <a:cs typeface="Arial" panose="020B0604020202020204" pitchFamily="34" charset="0"/>
              </a:rPr>
              <a:t/>
            </a:r>
            <a:br>
              <a:rPr lang="en-US" sz="1000" b="1" i="1" u="sng"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“Remember </a:t>
            </a:r>
            <a:r>
              <a:rPr lang="en-US" sz="3600" b="1" i="1" dirty="0">
                <a:latin typeface="Arial" panose="020B0604020202020204" pitchFamily="34" charset="0"/>
                <a:cs typeface="Arial" panose="020B0604020202020204" pitchFamily="34" charset="0"/>
              </a:rPr>
              <a:t>your leaders, who spoke the word of God to you. Consider the outcome of their way of life and imitate their faith</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Hebrews</a:t>
            </a:r>
            <a:r>
              <a:rPr lang="en-US" sz="3600" b="1" i="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13:7</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3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1000" b="1" i="1" u="sng" dirty="0" smtClean="0">
                <a:latin typeface="Arial" panose="020B0604020202020204" pitchFamily="34" charset="0"/>
                <a:cs typeface="Arial" panose="020B0604020202020204" pitchFamily="34" charset="0"/>
              </a:rPr>
              <a:t/>
            </a:r>
            <a:br>
              <a:rPr lang="en-US" sz="1000" b="1" i="1" u="sng"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“Remember </a:t>
            </a:r>
            <a:r>
              <a:rPr lang="en-US" sz="3600" b="1" i="1" dirty="0">
                <a:latin typeface="Arial" panose="020B0604020202020204" pitchFamily="34" charset="0"/>
                <a:cs typeface="Arial" panose="020B0604020202020204" pitchFamily="34" charset="0"/>
              </a:rPr>
              <a:t>your leaders, who spoke the word of God to you. Consider the outcome of their way of life and imitate their faith</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Hebrews</a:t>
            </a:r>
            <a:r>
              <a:rPr lang="en-US" sz="3600" b="1" i="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13:7</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a:solidFill>
                  <a:srgbClr val="00B050"/>
                </a:solidFill>
                <a:latin typeface="Arial" panose="020B0604020202020204" pitchFamily="34" charset="0"/>
                <a:cs typeface="Arial" panose="020B0604020202020204" pitchFamily="34" charset="0"/>
              </a:rPr>
              <a:t>- Speaking the word of God</a:t>
            </a:r>
            <a:br>
              <a:rPr lang="en-US" sz="3600" b="1" dirty="0">
                <a:solidFill>
                  <a:srgbClr val="00B050"/>
                </a:solidFill>
                <a:latin typeface="Arial" panose="020B0604020202020204" pitchFamily="34" charset="0"/>
                <a:cs typeface="Arial" panose="020B0604020202020204" pitchFamily="34" charset="0"/>
              </a:rPr>
            </a:br>
            <a:r>
              <a:rPr lang="en-US" sz="3600" b="1" dirty="0">
                <a:solidFill>
                  <a:srgbClr val="00B050"/>
                </a:solidFill>
                <a:latin typeface="Arial" panose="020B0604020202020204" pitchFamily="34" charset="0"/>
                <a:cs typeface="Arial" panose="020B0604020202020204" pitchFamily="34" charset="0"/>
              </a:rPr>
              <a:t>- Living a life of faith</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150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7724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“Obey </a:t>
            </a:r>
            <a:r>
              <a:rPr lang="en-US" sz="3600" b="1" i="1" dirty="0">
                <a:latin typeface="Arial" panose="020B0604020202020204" pitchFamily="34" charset="0"/>
                <a:cs typeface="Arial" panose="020B0604020202020204" pitchFamily="34" charset="0"/>
              </a:rPr>
              <a:t>your leaders and submit to them—for they keep watch over your souls as those who will give an account—so that they may do this with joy, not groaning; for this would be unhelpful for you</a:t>
            </a:r>
            <a:r>
              <a:rPr lang="en-US" sz="3600" b="1" i="1"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t>
            </a:r>
            <a:br>
              <a:rPr lang="en-US" sz="3600" i="1" dirty="0" smtClean="0">
                <a:latin typeface="Arial" panose="020B0604020202020204" pitchFamily="34" charset="0"/>
                <a:cs typeface="Arial" panose="020B0604020202020204" pitchFamily="34" charset="0"/>
              </a:rPr>
            </a:br>
            <a:r>
              <a:rPr lang="en-US" sz="3600" i="1" dirty="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Hebrews 13:17</a:t>
            </a: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118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7724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“Obey </a:t>
            </a:r>
            <a:r>
              <a:rPr lang="en-US" sz="3600" b="1" i="1" dirty="0">
                <a:latin typeface="Arial" panose="020B0604020202020204" pitchFamily="34" charset="0"/>
                <a:cs typeface="Arial" panose="020B0604020202020204" pitchFamily="34" charset="0"/>
              </a:rPr>
              <a:t>your leaders and submit to them—for they keep watch over your souls as those who will give an account—so that they may do this with joy, not groaning; for this would be unhelpful for you</a:t>
            </a:r>
            <a:r>
              <a:rPr lang="en-US" sz="3600" b="1" i="1" dirty="0" smtClean="0">
                <a:latin typeface="Arial" panose="020B0604020202020204" pitchFamily="34" charset="0"/>
                <a:cs typeface="Arial" panose="020B0604020202020204" pitchFamily="34" charset="0"/>
              </a:rPr>
              <a:t>.”  </a:t>
            </a:r>
            <a:r>
              <a:rPr lang="en-US" sz="800" b="1" i="1" dirty="0" smtClean="0">
                <a:latin typeface="Arial" panose="020B0604020202020204" pitchFamily="34" charset="0"/>
                <a:cs typeface="Arial" panose="020B0604020202020204" pitchFamily="34" charset="0"/>
              </a:rPr>
              <a:t>	</a:t>
            </a:r>
            <a:r>
              <a:rPr lang="en-US" sz="800" i="1"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r>
            <a:br>
              <a:rPr lang="en-US" sz="3600" i="1" dirty="0" smtClean="0">
                <a:latin typeface="Arial" panose="020B0604020202020204" pitchFamily="34" charset="0"/>
                <a:cs typeface="Arial" panose="020B0604020202020204" pitchFamily="34" charset="0"/>
              </a:rPr>
            </a:br>
            <a:r>
              <a:rPr lang="en-US" sz="3600" i="1" dirty="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Hebrews 13:17</a:t>
            </a:r>
            <a:br>
              <a:rPr lang="en-US" sz="3600" b="1" i="1" dirty="0" smtClean="0">
                <a:latin typeface="Arial" panose="020B0604020202020204" pitchFamily="34" charset="0"/>
                <a:cs typeface="Arial" panose="020B0604020202020204" pitchFamily="34" charset="0"/>
              </a:rPr>
            </a:br>
            <a:r>
              <a:rPr lang="en-US" sz="1400" b="1" i="1" dirty="0" smtClean="0">
                <a:latin typeface="Arial" panose="020B0604020202020204" pitchFamily="34" charset="0"/>
                <a:cs typeface="Arial" panose="020B0604020202020204" pitchFamily="34" charset="0"/>
              </a:rPr>
              <a:t/>
            </a:r>
            <a:br>
              <a:rPr lang="en-US" sz="14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r>
              <a:rPr lang="en-US" sz="3600" b="1" dirty="0" smtClean="0">
                <a:solidFill>
                  <a:srgbClr val="00B050"/>
                </a:solidFill>
                <a:latin typeface="Arial" panose="020B0604020202020204" pitchFamily="34" charset="0"/>
                <a:cs typeface="Arial" panose="020B0604020202020204" pitchFamily="34" charset="0"/>
              </a:rPr>
              <a:t>Loving </a:t>
            </a:r>
            <a:r>
              <a:rPr lang="en-US" sz="3600" b="1" dirty="0">
                <a:solidFill>
                  <a:srgbClr val="00B050"/>
                </a:solidFill>
                <a:latin typeface="Arial" panose="020B0604020202020204" pitchFamily="34" charset="0"/>
                <a:cs typeface="Arial" panose="020B0604020202020204" pitchFamily="34" charset="0"/>
              </a:rPr>
              <a:t>concern for others</a:t>
            </a:r>
            <a:br>
              <a:rPr lang="en-US" sz="3600" b="1" dirty="0">
                <a:solidFill>
                  <a:srgbClr val="00B050"/>
                </a:solidFill>
                <a:latin typeface="Arial" panose="020B0604020202020204" pitchFamily="34" charset="0"/>
                <a:cs typeface="Arial" panose="020B0604020202020204" pitchFamily="34" charset="0"/>
              </a:rPr>
            </a:br>
            <a:r>
              <a:rPr lang="en-US" sz="3600" b="1" dirty="0">
                <a:solidFill>
                  <a:srgbClr val="00B050"/>
                </a:solidFill>
                <a:latin typeface="Arial" panose="020B0604020202020204" pitchFamily="34" charset="0"/>
                <a:cs typeface="Arial" panose="020B0604020202020204" pitchFamily="34" charset="0"/>
              </a:rPr>
              <a:t>- Accountable to God </a:t>
            </a:r>
            <a:br>
              <a:rPr lang="en-US" sz="3600" b="1" dirty="0">
                <a:solidFill>
                  <a:srgbClr val="00B050"/>
                </a:solidFill>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540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1470025"/>
          </a:xfrm>
        </p:spPr>
        <p:txBody>
          <a:bodyPr>
            <a:noAutofit/>
          </a:bodyPr>
          <a:lstStyle/>
          <a:p>
            <a:pPr algn="l"/>
            <a:r>
              <a:rPr lang="en-US" sz="3600" b="1" i="1" dirty="0" smtClean="0">
                <a:latin typeface="Arial" panose="020B0604020202020204" pitchFamily="34" charset="0"/>
                <a:cs typeface="Arial" panose="020B0604020202020204" pitchFamily="34" charset="0"/>
              </a:rPr>
              <a:t>“Pray </a:t>
            </a:r>
            <a:r>
              <a:rPr lang="en-US" sz="3600" b="1" i="1" dirty="0">
                <a:latin typeface="Arial" panose="020B0604020202020204" pitchFamily="34" charset="0"/>
                <a:cs typeface="Arial" panose="020B0604020202020204" pitchFamily="34" charset="0"/>
              </a:rPr>
              <a:t>for us. </a:t>
            </a:r>
            <a:r>
              <a:rPr lang="en-US" sz="3600" b="1" i="1" dirty="0" smtClean="0">
                <a:latin typeface="Arial" panose="020B0604020202020204" pitchFamily="34" charset="0"/>
                <a:cs typeface="Arial" panose="020B0604020202020204" pitchFamily="34" charset="0"/>
              </a:rPr>
              <a:t>We </a:t>
            </a:r>
            <a:r>
              <a:rPr lang="en-US" sz="3600" b="1" i="1" dirty="0">
                <a:latin typeface="Arial" panose="020B0604020202020204" pitchFamily="34" charset="0"/>
                <a:cs typeface="Arial" panose="020B0604020202020204" pitchFamily="34" charset="0"/>
              </a:rPr>
              <a:t>trust that we have a clear conscience and desire to live honorably in every way. </a:t>
            </a:r>
            <a:r>
              <a:rPr lang="en-US" sz="3600"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I </a:t>
            </a:r>
            <a:r>
              <a:rPr lang="en-US" sz="3600" b="1" i="1" dirty="0">
                <a:latin typeface="Arial" panose="020B0604020202020204" pitchFamily="34" charset="0"/>
                <a:cs typeface="Arial" panose="020B0604020202020204" pitchFamily="34" charset="0"/>
              </a:rPr>
              <a:t>particularly urge you to pray so that I may be restored to you soon</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13:18,19</a:t>
            </a:r>
            <a:r>
              <a:rPr lang="en-US" sz="3600" i="1" dirty="0"/>
              <a:t/>
            </a:r>
            <a:br>
              <a:rPr lang="en-US" sz="3600" i="1" dirty="0"/>
            </a:br>
            <a:r>
              <a:rPr lang="en-US" sz="3600" i="1" dirty="0"/>
              <a:t> </a:t>
            </a:r>
          </a:p>
        </p:txBody>
      </p:sp>
    </p:spTree>
    <p:extLst>
      <p:ext uri="{BB962C8B-B14F-4D97-AF65-F5344CB8AC3E}">
        <p14:creationId xmlns:p14="http://schemas.microsoft.com/office/powerpoint/2010/main" val="2571475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01000" cy="5078313"/>
          </a:xfrm>
          <a:prstGeom prst="rect">
            <a:avLst/>
          </a:prstGeom>
          <a:noFill/>
        </p:spPr>
        <p:txBody>
          <a:bodyPr wrap="square" rtlCol="0">
            <a:spAutoFit/>
          </a:bodyPr>
          <a:lstStyle/>
          <a:p>
            <a:r>
              <a:rPr lang="en-US" sz="3600" b="1" i="1" dirty="0" smtClean="0">
                <a:latin typeface="Arial" panose="020B0604020202020204" pitchFamily="34" charset="0"/>
                <a:cs typeface="Arial" panose="020B0604020202020204" pitchFamily="34" charset="0"/>
              </a:rPr>
              <a:t>“Keep </a:t>
            </a:r>
            <a:r>
              <a:rPr lang="en-US" sz="3600" b="1" i="1" dirty="0">
                <a:latin typeface="Arial" panose="020B0604020202020204" pitchFamily="34" charset="0"/>
                <a:cs typeface="Arial" panose="020B0604020202020204" pitchFamily="34" charset="0"/>
              </a:rPr>
              <a:t>on loving one another as brothers and sisters. </a:t>
            </a:r>
            <a:r>
              <a:rPr lang="en-US" sz="3600" b="1" i="1" dirty="0" smtClean="0">
                <a:latin typeface="Arial" panose="020B0604020202020204" pitchFamily="34" charset="0"/>
                <a:cs typeface="Arial" panose="020B0604020202020204" pitchFamily="34" charset="0"/>
              </a:rPr>
              <a:t>Do </a:t>
            </a:r>
            <a:r>
              <a:rPr lang="en-US" sz="3600" b="1" i="1" dirty="0">
                <a:latin typeface="Arial" panose="020B0604020202020204" pitchFamily="34" charset="0"/>
                <a:cs typeface="Arial" panose="020B0604020202020204" pitchFamily="34" charset="0"/>
              </a:rPr>
              <a:t>not forget to show hospitality to strangers...Continue to remember those in prison ... Marriage should be honored by all... Keep your lives free from the love of money</a:t>
            </a:r>
            <a:r>
              <a:rPr lang="en-US" sz="3600" b="1" i="1" dirty="0" smtClean="0">
                <a:latin typeface="Arial" panose="020B0604020202020204" pitchFamily="34" charset="0"/>
                <a:cs typeface="Arial" panose="020B0604020202020204" pitchFamily="34" charset="0"/>
              </a:rPr>
              <a:t>...”</a:t>
            </a:r>
          </a:p>
          <a:p>
            <a:endParaRPr lang="en-US" sz="3600" b="1" dirty="0" smtClean="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			Hebrews </a:t>
            </a:r>
            <a:r>
              <a:rPr lang="en-US" sz="3600" b="1" dirty="0">
                <a:latin typeface="Arial" panose="020B0604020202020204" pitchFamily="34" charset="0"/>
                <a:cs typeface="Arial" panose="020B0604020202020204" pitchFamily="34" charset="0"/>
              </a:rPr>
              <a:t>13:1-3</a:t>
            </a:r>
          </a:p>
        </p:txBody>
      </p:sp>
    </p:spTree>
    <p:extLst>
      <p:ext uri="{BB962C8B-B14F-4D97-AF65-F5344CB8AC3E}">
        <p14:creationId xmlns:p14="http://schemas.microsoft.com/office/powerpoint/2010/main" val="872293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1470025"/>
          </a:xfrm>
        </p:spPr>
        <p:txBody>
          <a:bodyPr>
            <a:noAutofit/>
          </a:bodyPr>
          <a:lstStyle/>
          <a:p>
            <a:pPr algn="l"/>
            <a:r>
              <a:rPr lang="en-US" sz="3600" b="1" i="1" dirty="0" smtClean="0">
                <a:latin typeface="Arial" panose="020B0604020202020204" pitchFamily="34" charset="0"/>
                <a:cs typeface="Arial" panose="020B0604020202020204" pitchFamily="34" charset="0"/>
              </a:rPr>
              <a:t>“Pray </a:t>
            </a:r>
            <a:r>
              <a:rPr lang="en-US" sz="3600" b="1" i="1" dirty="0">
                <a:latin typeface="Arial" panose="020B0604020202020204" pitchFamily="34" charset="0"/>
                <a:cs typeface="Arial" panose="020B0604020202020204" pitchFamily="34" charset="0"/>
              </a:rPr>
              <a:t>for us. </a:t>
            </a:r>
            <a:r>
              <a:rPr lang="en-US" sz="3600" b="1" i="1" dirty="0" smtClean="0">
                <a:latin typeface="Arial" panose="020B0604020202020204" pitchFamily="34" charset="0"/>
                <a:cs typeface="Arial" panose="020B0604020202020204" pitchFamily="34" charset="0"/>
              </a:rPr>
              <a:t>We </a:t>
            </a:r>
            <a:r>
              <a:rPr lang="en-US" sz="3600" b="1" i="1" dirty="0">
                <a:latin typeface="Arial" panose="020B0604020202020204" pitchFamily="34" charset="0"/>
                <a:cs typeface="Arial" panose="020B0604020202020204" pitchFamily="34" charset="0"/>
              </a:rPr>
              <a:t>trust that we have a clear conscience and desire to live honorably in every way. </a:t>
            </a:r>
            <a:r>
              <a:rPr lang="en-US" sz="3600"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I </a:t>
            </a:r>
            <a:r>
              <a:rPr lang="en-US" sz="3600" b="1" i="1" dirty="0">
                <a:latin typeface="Arial" panose="020B0604020202020204" pitchFamily="34" charset="0"/>
                <a:cs typeface="Arial" panose="020B0604020202020204" pitchFamily="34" charset="0"/>
              </a:rPr>
              <a:t>particularly urge you to pray so that I may be restored to you soon</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13:18,19</a:t>
            </a:r>
            <a:br>
              <a:rPr lang="en-US" sz="3600" b="1" i="1" dirty="0" smtClean="0">
                <a:latin typeface="Arial" panose="020B0604020202020204" pitchFamily="34" charset="0"/>
                <a:cs typeface="Arial" panose="020B0604020202020204" pitchFamily="34" charset="0"/>
              </a:rPr>
            </a:br>
            <a:r>
              <a:rPr lang="en-US" sz="1200" b="1" i="1" dirty="0" smtClean="0">
                <a:latin typeface="Arial" panose="020B0604020202020204" pitchFamily="34" charset="0"/>
                <a:cs typeface="Arial" panose="020B0604020202020204" pitchFamily="34" charset="0"/>
              </a:rPr>
              <a:t/>
            </a:r>
            <a:br>
              <a:rPr lang="en-US" sz="1200" b="1" i="1" dirty="0" smtClean="0">
                <a:latin typeface="Arial" panose="020B0604020202020204" pitchFamily="34" charset="0"/>
                <a:cs typeface="Arial" panose="020B0604020202020204" pitchFamily="34" charset="0"/>
              </a:rPr>
            </a:br>
            <a:r>
              <a:rPr lang="en-US" sz="3600" b="1" dirty="0" smtClean="0">
                <a:solidFill>
                  <a:srgbClr val="00B050"/>
                </a:solidFill>
                <a:latin typeface="Arial" panose="020B0604020202020204" pitchFamily="34" charset="0"/>
                <a:cs typeface="Arial" panose="020B0604020202020204" pitchFamily="34" charset="0"/>
              </a:rPr>
              <a:t>- Living with purity, integrity and honor; humility, love...</a:t>
            </a:r>
            <a:r>
              <a:rPr lang="en-US" sz="3600" i="1" dirty="0"/>
              <a:t/>
            </a:r>
            <a:br>
              <a:rPr lang="en-US" sz="3600" i="1" dirty="0"/>
            </a:br>
            <a:r>
              <a:rPr lang="en-US" sz="3600" i="1" dirty="0"/>
              <a:t> </a:t>
            </a:r>
          </a:p>
        </p:txBody>
      </p:sp>
    </p:spTree>
    <p:extLst>
      <p:ext uri="{BB962C8B-B14F-4D97-AF65-F5344CB8AC3E}">
        <p14:creationId xmlns:p14="http://schemas.microsoft.com/office/powerpoint/2010/main" val="359107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8001000" cy="1470025"/>
          </a:xfrm>
        </p:spPr>
        <p:txBody>
          <a:bodyPr>
            <a:normAutofit fontScale="90000"/>
          </a:bodyPr>
          <a:lstStyle/>
          <a:p>
            <a:pPr algn="l"/>
            <a:r>
              <a:rPr lang="en-US" b="1" dirty="0">
                <a:latin typeface="Arial" panose="020B0604020202020204" pitchFamily="34" charset="0"/>
                <a:cs typeface="Arial" panose="020B0604020202020204" pitchFamily="34" charset="0"/>
              </a:rPr>
              <a:t>(Leadership)</a:t>
            </a:r>
            <a:r>
              <a:rPr lang="en-US" b="1" u="sng" dirty="0">
                <a:latin typeface="Arial" panose="020B0604020202020204" pitchFamily="34" charset="0"/>
                <a:cs typeface="Arial" panose="020B0604020202020204" pitchFamily="34" charset="0"/>
              </a:rPr>
              <a:t/>
            </a:r>
            <a:br>
              <a:rPr lang="en-US" b="1" u="sng" dirty="0">
                <a:latin typeface="Arial" panose="020B0604020202020204" pitchFamily="34" charset="0"/>
                <a:cs typeface="Arial" panose="020B0604020202020204" pitchFamily="34" charset="0"/>
              </a:rPr>
            </a:br>
            <a:r>
              <a:rPr lang="en-US" sz="900" b="1" dirty="0">
                <a:latin typeface="Arial" panose="020B0604020202020204" pitchFamily="34" charset="0"/>
                <a:cs typeface="Arial" panose="020B0604020202020204" pitchFamily="34" charset="0"/>
              </a:rPr>
              <a:t/>
            </a:r>
            <a:br>
              <a:rPr lang="en-US" sz="900" b="1" dirty="0">
                <a:latin typeface="Arial" panose="020B0604020202020204" pitchFamily="34" charset="0"/>
                <a:cs typeface="Arial" panose="020B0604020202020204" pitchFamily="34" charset="0"/>
              </a:rPr>
            </a:br>
            <a:r>
              <a:rPr lang="en-US" b="1" dirty="0">
                <a:solidFill>
                  <a:srgbClr val="00B050"/>
                </a:solidFill>
                <a:latin typeface="Arial" panose="020B0604020202020204" pitchFamily="34" charset="0"/>
                <a:cs typeface="Arial" panose="020B0604020202020204" pitchFamily="34" charset="0"/>
              </a:rPr>
              <a:t>- Speaking the word of God</a:t>
            </a:r>
            <a:br>
              <a:rPr lang="en-US" b="1" dirty="0">
                <a:solidFill>
                  <a:srgbClr val="00B050"/>
                </a:solidFill>
                <a:latin typeface="Arial" panose="020B0604020202020204" pitchFamily="34" charset="0"/>
                <a:cs typeface="Arial" panose="020B0604020202020204" pitchFamily="34" charset="0"/>
              </a:rPr>
            </a:br>
            <a:r>
              <a:rPr lang="en-US" b="1" dirty="0">
                <a:solidFill>
                  <a:srgbClr val="00B050"/>
                </a:solidFill>
                <a:latin typeface="Arial" panose="020B0604020202020204" pitchFamily="34" charset="0"/>
                <a:cs typeface="Arial" panose="020B0604020202020204" pitchFamily="34" charset="0"/>
              </a:rPr>
              <a:t>- Living a life of </a:t>
            </a:r>
            <a:r>
              <a:rPr lang="en-US" b="1" dirty="0" smtClean="0">
                <a:solidFill>
                  <a:srgbClr val="00B050"/>
                </a:solidFill>
                <a:latin typeface="Arial" panose="020B0604020202020204" pitchFamily="34" charset="0"/>
                <a:cs typeface="Arial" panose="020B0604020202020204" pitchFamily="34" charset="0"/>
              </a:rPr>
              <a:t>faith</a:t>
            </a:r>
            <a:br>
              <a:rPr lang="en-US" b="1" dirty="0" smtClean="0">
                <a:solidFill>
                  <a:srgbClr val="00B050"/>
                </a:solidFill>
                <a:latin typeface="Arial" panose="020B0604020202020204" pitchFamily="34" charset="0"/>
                <a:cs typeface="Arial" panose="020B0604020202020204" pitchFamily="34" charset="0"/>
              </a:rPr>
            </a:br>
            <a:r>
              <a:rPr lang="en-US" b="1"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a:solidFill>
                  <a:srgbClr val="00B050"/>
                </a:solidFill>
                <a:latin typeface="Arial" panose="020B0604020202020204" pitchFamily="34" charset="0"/>
                <a:cs typeface="Arial" panose="020B0604020202020204" pitchFamily="34" charset="0"/>
              </a:rPr>
              <a:t>Loving concern for others</a:t>
            </a:r>
            <a:br>
              <a:rPr lang="en-US" b="1" dirty="0">
                <a:solidFill>
                  <a:srgbClr val="00B050"/>
                </a:solidFill>
                <a:latin typeface="Arial" panose="020B0604020202020204" pitchFamily="34" charset="0"/>
                <a:cs typeface="Arial" panose="020B0604020202020204" pitchFamily="34" charset="0"/>
              </a:rPr>
            </a:br>
            <a:r>
              <a:rPr lang="en-US" b="1" dirty="0">
                <a:solidFill>
                  <a:srgbClr val="00B050"/>
                </a:solidFill>
                <a:latin typeface="Arial" panose="020B0604020202020204" pitchFamily="34" charset="0"/>
                <a:cs typeface="Arial" panose="020B0604020202020204" pitchFamily="34" charset="0"/>
              </a:rPr>
              <a:t>- Accountable to God </a:t>
            </a:r>
            <a:br>
              <a:rPr lang="en-US" b="1" dirty="0">
                <a:solidFill>
                  <a:srgbClr val="00B050"/>
                </a:solidFill>
                <a:latin typeface="Arial" panose="020B0604020202020204" pitchFamily="34" charset="0"/>
                <a:cs typeface="Arial" panose="020B0604020202020204" pitchFamily="34" charset="0"/>
              </a:rPr>
            </a:br>
            <a:r>
              <a:rPr lang="en-US" b="1" dirty="0">
                <a:solidFill>
                  <a:srgbClr val="00B050"/>
                </a:solidFill>
                <a:latin typeface="Arial" panose="020B0604020202020204" pitchFamily="34" charset="0"/>
                <a:cs typeface="Arial" panose="020B0604020202020204" pitchFamily="34" charset="0"/>
              </a:rPr>
              <a:t>- </a:t>
            </a:r>
            <a:r>
              <a:rPr lang="en-US" b="1" dirty="0" smtClean="0">
                <a:solidFill>
                  <a:srgbClr val="00B050"/>
                </a:solidFill>
                <a:latin typeface="Arial" panose="020B0604020202020204" pitchFamily="34" charset="0"/>
                <a:cs typeface="Arial" panose="020B0604020202020204" pitchFamily="34" charset="0"/>
              </a:rPr>
              <a:t>Living </a:t>
            </a:r>
            <a:r>
              <a:rPr lang="en-US" b="1" dirty="0">
                <a:solidFill>
                  <a:srgbClr val="00B050"/>
                </a:solidFill>
                <a:latin typeface="Arial" panose="020B0604020202020204" pitchFamily="34" charset="0"/>
                <a:cs typeface="Arial" panose="020B0604020202020204" pitchFamily="34" charset="0"/>
              </a:rPr>
              <a:t>with purity, integrity and honor; humility, </a:t>
            </a:r>
            <a:r>
              <a:rPr lang="en-US" b="1" dirty="0" smtClean="0">
                <a:solidFill>
                  <a:srgbClr val="00B050"/>
                </a:solidFill>
                <a:latin typeface="Arial" panose="020B0604020202020204" pitchFamily="34" charset="0"/>
                <a:cs typeface="Arial" panose="020B0604020202020204" pitchFamily="34" charset="0"/>
              </a:rPr>
              <a:t>love...</a:t>
            </a:r>
            <a:r>
              <a:rPr lang="en-US"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i="1" dirty="0" smtClean="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71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19400"/>
            <a:ext cx="8153400" cy="1470025"/>
          </a:xfrm>
        </p:spPr>
        <p:txBody>
          <a:bodyPr>
            <a:noAutofit/>
          </a:bodyPr>
          <a:lstStyle/>
          <a:p>
            <a:pPr algn="l"/>
            <a:r>
              <a:rPr lang="en-US" sz="3600" b="1" i="1" u="sng" dirty="0" smtClean="0">
                <a:latin typeface="Arial" panose="020B0604020202020204" pitchFamily="34" charset="0"/>
                <a:cs typeface="Arial" panose="020B0604020202020204" pitchFamily="34" charset="0"/>
              </a:rPr>
              <a:t>Doctrine:</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“Do </a:t>
            </a:r>
            <a:r>
              <a:rPr lang="en-US" sz="3600" b="1" i="1" dirty="0">
                <a:latin typeface="Arial" panose="020B0604020202020204" pitchFamily="34" charset="0"/>
                <a:cs typeface="Arial" panose="020B0604020202020204" pitchFamily="34" charset="0"/>
              </a:rPr>
              <a:t>not be </a:t>
            </a:r>
            <a:r>
              <a:rPr lang="en-US" sz="3600" b="1" i="1" u="sng" dirty="0">
                <a:latin typeface="Arial" panose="020B0604020202020204" pitchFamily="34" charset="0"/>
                <a:cs typeface="Arial" panose="020B0604020202020204" pitchFamily="34" charset="0"/>
              </a:rPr>
              <a:t>carried away </a:t>
            </a:r>
            <a:r>
              <a:rPr lang="en-US" sz="3600" b="1" i="1" dirty="0" smtClean="0">
                <a:latin typeface="Arial" panose="020B0604020202020204" pitchFamily="34" charset="0"/>
                <a:cs typeface="Arial" panose="020B0604020202020204" pitchFamily="34" charset="0"/>
              </a:rPr>
              <a:t>by </a:t>
            </a:r>
            <a:r>
              <a:rPr lang="en-US" sz="3600" b="1" i="1" dirty="0">
                <a:latin typeface="Arial" panose="020B0604020202020204" pitchFamily="34" charset="0"/>
                <a:cs typeface="Arial" panose="020B0604020202020204" pitchFamily="34" charset="0"/>
              </a:rPr>
              <a:t>all kinds of strange teachings.  It is good for our hearts to be strengthened by grace, not by eating ceremonial foods, which is of no benefit to those who do so</a:t>
            </a:r>
            <a:r>
              <a:rPr lang="en-US" sz="3600" b="1" i="1" dirty="0" smtClean="0">
                <a:latin typeface="Arial" panose="020B0604020202020204" pitchFamily="34" charset="0"/>
                <a:cs typeface="Arial" panose="020B0604020202020204" pitchFamily="34" charset="0"/>
              </a:rPr>
              <a:t>.”</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Hebrews 13:9</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r>
            <a:br>
              <a:rPr lang="en-US" sz="3600" b="1" i="1" dirty="0">
                <a:latin typeface="Arial" panose="020B0604020202020204" pitchFamily="34" charset="0"/>
                <a:cs typeface="Arial" panose="020B0604020202020204" pitchFamily="34" charset="0"/>
              </a:rPr>
            </a:br>
            <a:endParaRPr lang="en-US" sz="36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45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19400"/>
            <a:ext cx="8153400" cy="1470025"/>
          </a:xfrm>
        </p:spPr>
        <p:txBody>
          <a:bodyPr>
            <a:noAutofit/>
          </a:bodyPr>
          <a:lstStyle/>
          <a:p>
            <a:pPr algn="l"/>
            <a:r>
              <a:rPr lang="en-US" sz="3600" b="1" i="1" u="sng" dirty="0" smtClean="0">
                <a:latin typeface="Arial" panose="020B0604020202020204" pitchFamily="34" charset="0"/>
                <a:cs typeface="Arial" panose="020B0604020202020204" pitchFamily="34" charset="0"/>
              </a:rPr>
              <a:t>Doctrine:</a:t>
            </a: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“Do </a:t>
            </a:r>
            <a:r>
              <a:rPr lang="en-US" sz="3600" b="1" i="1" dirty="0">
                <a:latin typeface="Arial" panose="020B0604020202020204" pitchFamily="34" charset="0"/>
                <a:cs typeface="Arial" panose="020B0604020202020204" pitchFamily="34" charset="0"/>
              </a:rPr>
              <a:t>not be carried away</a:t>
            </a:r>
            <a:r>
              <a:rPr lang="en-US" sz="3600" b="1" i="1" u="sng"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by </a:t>
            </a:r>
            <a:r>
              <a:rPr lang="en-US" sz="3600" b="1" i="1" dirty="0">
                <a:latin typeface="Arial" panose="020B0604020202020204" pitchFamily="34" charset="0"/>
                <a:cs typeface="Arial" panose="020B0604020202020204" pitchFamily="34" charset="0"/>
              </a:rPr>
              <a:t>all kinds of strange teachings.  It is good for our hearts to </a:t>
            </a:r>
            <a:r>
              <a:rPr lang="en-US" sz="3600" b="1" i="1" u="sng" dirty="0">
                <a:latin typeface="Arial" panose="020B0604020202020204" pitchFamily="34" charset="0"/>
                <a:cs typeface="Arial" panose="020B0604020202020204" pitchFamily="34" charset="0"/>
              </a:rPr>
              <a:t>be strengthened by grace</a:t>
            </a:r>
            <a:r>
              <a:rPr lang="en-US" sz="3600" b="1" i="1" dirty="0">
                <a:latin typeface="Arial" panose="020B0604020202020204" pitchFamily="34" charset="0"/>
                <a:cs typeface="Arial" panose="020B0604020202020204" pitchFamily="34" charset="0"/>
              </a:rPr>
              <a:t>, not by eating ceremonial foods, which is of no benefit to those who do so</a:t>
            </a:r>
            <a:r>
              <a:rPr lang="en-US" sz="3600" b="1" i="1" dirty="0" smtClean="0">
                <a:latin typeface="Arial" panose="020B0604020202020204" pitchFamily="34" charset="0"/>
                <a:cs typeface="Arial" panose="020B0604020202020204" pitchFamily="34" charset="0"/>
              </a:rPr>
              <a:t>.”</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Hebrews 13:9</a:t>
            </a:r>
            <a:br>
              <a:rPr lang="en-US" sz="3600" b="1" i="1" dirty="0" smtClean="0">
                <a:latin typeface="Arial" panose="020B0604020202020204" pitchFamily="34" charset="0"/>
                <a:cs typeface="Arial" panose="020B0604020202020204" pitchFamily="34" charset="0"/>
              </a:rPr>
            </a:br>
            <a:r>
              <a:rPr lang="en-US" sz="1000" b="1" i="1" dirty="0" smtClean="0">
                <a:latin typeface="Arial" panose="020B0604020202020204" pitchFamily="34" charset="0"/>
                <a:cs typeface="Arial" panose="020B0604020202020204" pitchFamily="34" charset="0"/>
              </a:rPr>
              <a:t/>
            </a:r>
            <a:br>
              <a:rPr lang="en-US" sz="1000" b="1" i="1" dirty="0" smtClean="0">
                <a:latin typeface="Arial" panose="020B0604020202020204" pitchFamily="34" charset="0"/>
                <a:cs typeface="Arial" panose="020B0604020202020204" pitchFamily="34" charset="0"/>
              </a:rPr>
            </a:br>
            <a:r>
              <a:rPr lang="en-US" sz="3600" b="1" i="1" dirty="0" smtClean="0">
                <a:solidFill>
                  <a:srgbClr val="00B050"/>
                </a:solidFill>
                <a:latin typeface="Arial" panose="020B0604020202020204" pitchFamily="34" charset="0"/>
                <a:cs typeface="Arial" panose="020B0604020202020204" pitchFamily="34" charset="0"/>
              </a:rPr>
              <a:t>- We are strengthen by His grace</a:t>
            </a:r>
            <a:endParaRPr lang="en-US" sz="36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287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8229600" cy="1470025"/>
          </a:xfrm>
        </p:spPr>
        <p:txBody>
          <a:bodyPr>
            <a:noAutofit/>
          </a:bodyPr>
          <a:lstStyle/>
          <a:p>
            <a:pPr algn="l"/>
            <a:r>
              <a:rPr lang="en-US" sz="3600" b="1" i="1" dirty="0" smtClean="0">
                <a:latin typeface="Arial" panose="020B0604020202020204" pitchFamily="34" charset="0"/>
                <a:cs typeface="Arial" panose="020B0604020202020204" pitchFamily="34" charset="0"/>
              </a:rPr>
              <a:t>“Therefore </a:t>
            </a:r>
            <a:r>
              <a:rPr lang="en-US" sz="3600" b="1" i="1" dirty="0">
                <a:latin typeface="Arial" panose="020B0604020202020204" pitchFamily="34" charset="0"/>
                <a:cs typeface="Arial" panose="020B0604020202020204" pitchFamily="34" charset="0"/>
              </a:rPr>
              <a:t>do not let anyone judge you by what you eat or drink, or with regard to a religious festival, a New Moon celebration or a Sabbath day.  These are a shadow of the things that were to come; the reality, however, is found in Christ</a:t>
            </a:r>
            <a:r>
              <a:rPr lang="en-US" sz="3600" b="1" i="1" dirty="0" smtClean="0">
                <a:latin typeface="Arial" panose="020B0604020202020204" pitchFamily="34" charset="0"/>
                <a:cs typeface="Arial" panose="020B0604020202020204" pitchFamily="34" charset="0"/>
              </a:rPr>
              <a:t>...”</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Colossians 2:16-17</a:t>
            </a:r>
            <a:r>
              <a:rPr lang="en-US" sz="3600" i="1" u="sng" dirty="0">
                <a:latin typeface="Arial" panose="020B0604020202020204" pitchFamily="34" charset="0"/>
                <a:cs typeface="Arial" panose="020B0604020202020204" pitchFamily="34" charset="0"/>
              </a:rPr>
              <a:t/>
            </a:r>
            <a:br>
              <a:rPr lang="en-US" sz="3600" i="1" u="sng"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5938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438400"/>
            <a:ext cx="85344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“And </a:t>
            </a:r>
            <a:r>
              <a:rPr lang="en-US" sz="3600" b="1" i="1" dirty="0">
                <a:latin typeface="Arial" panose="020B0604020202020204" pitchFamily="34" charset="0"/>
                <a:cs typeface="Arial" panose="020B0604020202020204" pitchFamily="34" charset="0"/>
              </a:rPr>
              <a:t>if by grace, then it cannot be based on works; </a:t>
            </a:r>
            <a:r>
              <a:rPr lang="en-US" sz="3600" b="1" i="1" dirty="0" smtClean="0">
                <a:latin typeface="Arial" panose="020B0604020202020204" pitchFamily="34" charset="0"/>
                <a:cs typeface="Arial" panose="020B0604020202020204" pitchFamily="34" charset="0"/>
              </a:rPr>
              <a:t>if </a:t>
            </a:r>
            <a:r>
              <a:rPr lang="en-US" sz="3600" b="1" i="1" dirty="0">
                <a:latin typeface="Arial" panose="020B0604020202020204" pitchFamily="34" charset="0"/>
                <a:cs typeface="Arial" panose="020B0604020202020204" pitchFamily="34" charset="0"/>
              </a:rPr>
              <a:t>it were, grace would no longer be grace</a:t>
            </a:r>
            <a:r>
              <a:rPr lang="en-US" sz="3600" b="1" i="1" dirty="0" smtClean="0">
                <a:latin typeface="Arial" panose="020B0604020202020204" pitchFamily="34" charset="0"/>
                <a:cs typeface="Arial" panose="020B0604020202020204" pitchFamily="34" charset="0"/>
              </a:rPr>
              <a:t>.”</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Romans </a:t>
            </a:r>
            <a:r>
              <a:rPr lang="en-US" sz="3600" b="1" i="1" dirty="0">
                <a:latin typeface="Arial" panose="020B0604020202020204" pitchFamily="34" charset="0"/>
                <a:cs typeface="Arial" panose="020B0604020202020204" pitchFamily="34" charset="0"/>
              </a:rPr>
              <a:t>11:6</a:t>
            </a:r>
            <a:r>
              <a:rPr lang="en-US" sz="3600" i="1" dirty="0">
                <a:latin typeface="Arial" panose="020B0604020202020204" pitchFamily="34" charset="0"/>
                <a:cs typeface="Arial" panose="020B0604020202020204" pitchFamily="34" charset="0"/>
              </a:rPr>
              <a:t/>
            </a:r>
            <a:br>
              <a:rPr lang="en-US" sz="3600" i="1" dirty="0">
                <a:latin typeface="Arial" panose="020B0604020202020204" pitchFamily="34" charset="0"/>
                <a:cs typeface="Arial" panose="020B0604020202020204" pitchFamily="34" charset="0"/>
              </a:rPr>
            </a:br>
            <a:endParaRPr lang="en-US" sz="3600" i="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1452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82296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“Through </a:t>
            </a:r>
            <a:r>
              <a:rPr lang="en-US" sz="3600" b="1" i="1" dirty="0">
                <a:latin typeface="Arial" panose="020B0604020202020204" pitchFamily="34" charset="0"/>
                <a:cs typeface="Arial" panose="020B0604020202020204" pitchFamily="34" charset="0"/>
              </a:rPr>
              <a:t>Jesus, therefore, let us continually offer to God a sacrifice of praise—the fruit of lips that openly profess his name. </a:t>
            </a:r>
            <a:r>
              <a:rPr lang="en-US" sz="3600" b="1" i="1" dirty="0" smtClean="0">
                <a:latin typeface="Arial" panose="020B0604020202020204" pitchFamily="34" charset="0"/>
                <a:cs typeface="Arial" panose="020B0604020202020204" pitchFamily="34" charset="0"/>
              </a:rPr>
              <a:t>And </a:t>
            </a:r>
            <a:r>
              <a:rPr lang="en-US" sz="3600" b="1" i="1" dirty="0">
                <a:latin typeface="Arial" panose="020B0604020202020204" pitchFamily="34" charset="0"/>
                <a:cs typeface="Arial" panose="020B0604020202020204" pitchFamily="34" charset="0"/>
              </a:rPr>
              <a:t>do not forget to do good and to share with others, for with such sacrifices God is pleased</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Hebrews 13:15,16          </a:t>
            </a: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t>
            </a:r>
            <a:r>
              <a:rPr lang="en-US" sz="3600" b="1" i="1" dirty="0" smtClean="0">
                <a:solidFill>
                  <a:srgbClr val="00B050"/>
                </a:solidFill>
                <a:latin typeface="Arial" panose="020B0604020202020204" pitchFamily="34" charset="0"/>
                <a:cs typeface="Arial" panose="020B0604020202020204" pitchFamily="34" charset="0"/>
              </a:rPr>
              <a:t>Praise His Name and share His love.</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704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8229600" cy="1470025"/>
          </a:xfrm>
        </p:spPr>
        <p:txBody>
          <a:bodyPr>
            <a:noAutofit/>
          </a:bodyPr>
          <a:lstStyle/>
          <a:p>
            <a:pPr algn="l"/>
            <a:r>
              <a:rPr lang="en-US" sz="3600" b="1" i="1" dirty="0">
                <a:latin typeface="Arial" panose="020B0604020202020204" pitchFamily="34" charset="0"/>
                <a:cs typeface="Arial" panose="020B0604020202020204" pitchFamily="34" charset="0"/>
              </a:rPr>
              <a:t>Romans 12:1  </a:t>
            </a:r>
            <a:r>
              <a:rPr lang="en-US" sz="3600" b="1" i="1" dirty="0" smtClean="0">
                <a:latin typeface="Arial" panose="020B0604020202020204" pitchFamily="34" charset="0"/>
                <a:cs typeface="Arial" panose="020B0604020202020204" pitchFamily="34" charset="0"/>
              </a:rPr>
              <a:t> “Therefore</a:t>
            </a:r>
            <a:r>
              <a:rPr lang="en-US" sz="3600" b="1" i="1" dirty="0">
                <a:latin typeface="Arial" panose="020B0604020202020204" pitchFamily="34" charset="0"/>
                <a:cs typeface="Arial" panose="020B0604020202020204" pitchFamily="34" charset="0"/>
              </a:rPr>
              <a:t>, I urge you, brothers and sisters, in view of God’s mercy, to offer your bodies as a living sacrifice, holy and pleasing to God—this is your true and proper </a:t>
            </a:r>
            <a:r>
              <a:rPr lang="en-US" sz="3600" b="1" i="1" dirty="0" smtClean="0">
                <a:latin typeface="Arial" panose="020B0604020202020204" pitchFamily="34" charset="0"/>
                <a:cs typeface="Arial" panose="020B0604020202020204" pitchFamily="34" charset="0"/>
              </a:rPr>
              <a:t>worship.”</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9249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The </a:t>
            </a:r>
            <a:r>
              <a:rPr lang="en-US" sz="3600" b="1" u="sng" dirty="0" smtClean="0">
                <a:latin typeface="Arial" panose="020B0604020202020204" pitchFamily="34" charset="0"/>
                <a:cs typeface="Arial" panose="020B0604020202020204" pitchFamily="34" charset="0"/>
              </a:rPr>
              <a:t>LIFE</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400" b="1" i="1" dirty="0" smtClean="0">
                <a:latin typeface="Arial" panose="020B0604020202020204" pitchFamily="34" charset="0"/>
                <a:cs typeface="Arial" panose="020B0604020202020204" pitchFamily="34" charset="0"/>
              </a:rPr>
              <a:t>“Now </a:t>
            </a:r>
            <a:r>
              <a:rPr lang="en-US" sz="3400" b="1" i="1" dirty="0">
                <a:latin typeface="Arial" panose="020B0604020202020204" pitchFamily="34" charset="0"/>
                <a:cs typeface="Arial" panose="020B0604020202020204" pitchFamily="34" charset="0"/>
              </a:rPr>
              <a:t>may the God of peace, who through the blood of the eternal covenant brought back from the dead our Lord Jesus, that great Shepherd of the sheep, equip you with everything good for doing his will, and may he work in us what is pleasing to him, through Jesus Christ, to whom be glory for ever and ever. Amen.”  </a:t>
            </a:r>
            <a:r>
              <a:rPr lang="en-US" sz="3400" b="1" i="1" dirty="0" smtClean="0">
                <a:latin typeface="Arial" panose="020B0604020202020204" pitchFamily="34" charset="0"/>
                <a:cs typeface="Arial" panose="020B0604020202020204" pitchFamily="34" charset="0"/>
              </a:rPr>
              <a:t>3:20,21</a:t>
            </a:r>
            <a:endParaRPr lang="en-US" sz="3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59382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The </a:t>
            </a:r>
            <a:r>
              <a:rPr lang="en-US" sz="3600" b="1" u="sng" dirty="0" smtClean="0">
                <a:latin typeface="Arial" panose="020B0604020202020204" pitchFamily="34" charset="0"/>
                <a:cs typeface="Arial" panose="020B0604020202020204" pitchFamily="34" charset="0"/>
              </a:rPr>
              <a:t>LIFE</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400" b="1" i="1" dirty="0" smtClean="0">
                <a:latin typeface="Arial" panose="020B0604020202020204" pitchFamily="34" charset="0"/>
                <a:cs typeface="Arial" panose="020B0604020202020204" pitchFamily="34" charset="0"/>
              </a:rPr>
              <a:t>“Now </a:t>
            </a:r>
            <a:r>
              <a:rPr lang="en-US" sz="3400" b="1" i="1" dirty="0">
                <a:latin typeface="Arial" panose="020B0604020202020204" pitchFamily="34" charset="0"/>
                <a:cs typeface="Arial" panose="020B0604020202020204" pitchFamily="34" charset="0"/>
              </a:rPr>
              <a:t>may the God of peace, who through the blood of the eternal covenant brought back from the dead our Lord Jesus, that great Shepherd of the sheep, </a:t>
            </a:r>
            <a:r>
              <a:rPr lang="en-US" sz="3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equip you </a:t>
            </a:r>
            <a:r>
              <a:rPr lang="en-US" sz="3400" b="1" i="1" dirty="0">
                <a:latin typeface="Arial" panose="020B0604020202020204" pitchFamily="34" charset="0"/>
                <a:cs typeface="Arial" panose="020B0604020202020204" pitchFamily="34" charset="0"/>
              </a:rPr>
              <a:t>with everything good for doing his will, and may he </a:t>
            </a:r>
            <a:r>
              <a:rPr lang="en-US" sz="3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 in us</a:t>
            </a:r>
            <a:r>
              <a:rPr lang="en-US" sz="3400" b="1" i="1" dirty="0">
                <a:latin typeface="Arial" panose="020B0604020202020204" pitchFamily="34" charset="0"/>
                <a:cs typeface="Arial" panose="020B0604020202020204" pitchFamily="34" charset="0"/>
              </a:rPr>
              <a:t> what is pleasing to him, through Jesus Christ, to whom be glory for ever and ever. Amen.”  </a:t>
            </a:r>
            <a:r>
              <a:rPr lang="en-US" sz="3400" b="1" i="1" dirty="0" smtClean="0">
                <a:latin typeface="Arial" panose="020B0604020202020204" pitchFamily="34" charset="0"/>
                <a:cs typeface="Arial" panose="020B0604020202020204" pitchFamily="34" charset="0"/>
              </a:rPr>
              <a:t>3:20,21</a:t>
            </a:r>
            <a:endParaRPr lang="en-US" sz="3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548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8001000" cy="1924050"/>
          </a:xfrm>
        </p:spPr>
        <p:txBody>
          <a:bodyPr>
            <a:noAutofit/>
          </a:bodyPr>
          <a:lstStyle/>
          <a:p>
            <a:pPr algn="l"/>
            <a:r>
              <a:rPr lang="en-US" sz="3600" b="1" dirty="0" smtClean="0">
                <a:latin typeface="Arial" panose="020B0604020202020204" pitchFamily="34" charset="0"/>
                <a:cs typeface="Arial" panose="020B0604020202020204" pitchFamily="34" charset="0"/>
              </a:rPr>
              <a:t>THE </a:t>
            </a:r>
            <a:r>
              <a:rPr lang="en-US" sz="36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WAY</a:t>
            </a:r>
            <a:r>
              <a:rPr lang="en-US" sz="3600" b="1" u="sng" dirty="0" smtClean="0">
                <a:latin typeface="Arial" panose="020B0604020202020204" pitchFamily="34" charset="0"/>
                <a:cs typeface="Arial" panose="020B0604020202020204" pitchFamily="34" charset="0"/>
              </a:rPr>
              <a:t/>
            </a:r>
            <a:br>
              <a:rPr lang="en-US" sz="3600" b="1" u="sng" dirty="0" smtClean="0">
                <a:latin typeface="Arial" panose="020B0604020202020204" pitchFamily="34" charset="0"/>
                <a:cs typeface="Arial" panose="020B0604020202020204" pitchFamily="34" charset="0"/>
              </a:rPr>
            </a:br>
            <a:r>
              <a:rPr lang="en-US" sz="3600" b="1" i="1" u="sng" dirty="0" smtClean="0">
                <a:latin typeface="Arial" panose="020B0604020202020204" pitchFamily="34" charset="0"/>
                <a:cs typeface="Arial" panose="020B0604020202020204" pitchFamily="34" charset="0"/>
              </a:rPr>
              <a:t/>
            </a:r>
            <a:br>
              <a:rPr lang="en-US" sz="3600" b="1" i="1" u="sng"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a:t>
            </a:r>
            <a:r>
              <a:rPr lang="en-US" sz="3600" b="1" i="1" u="sng" dirty="0" smtClean="0">
                <a:latin typeface="Arial" panose="020B0604020202020204" pitchFamily="34" charset="0"/>
                <a:cs typeface="Arial" panose="020B0604020202020204" pitchFamily="34" charset="0"/>
              </a:rPr>
              <a:t>Keep </a:t>
            </a:r>
            <a:r>
              <a:rPr lang="en-US" sz="3600" b="1" i="1" u="sng" dirty="0">
                <a:latin typeface="Arial" panose="020B0604020202020204" pitchFamily="34" charset="0"/>
                <a:cs typeface="Arial" panose="020B0604020202020204" pitchFamily="34" charset="0"/>
              </a:rPr>
              <a:t>on</a:t>
            </a:r>
            <a:r>
              <a:rPr lang="en-US" sz="3600" b="1" i="1" dirty="0">
                <a:latin typeface="Arial" panose="020B0604020202020204" pitchFamily="34" charset="0"/>
                <a:cs typeface="Arial" panose="020B0604020202020204" pitchFamily="34" charset="0"/>
              </a:rPr>
              <a:t> loving one another as brothers and </a:t>
            </a:r>
            <a:r>
              <a:rPr lang="en-US" sz="3600" b="1" i="1" dirty="0" smtClean="0">
                <a:latin typeface="Arial" panose="020B0604020202020204" pitchFamily="34" charset="0"/>
                <a:cs typeface="Arial" panose="020B0604020202020204" pitchFamily="34" charset="0"/>
              </a:rPr>
              <a:t>sisters.”</a:t>
            </a:r>
            <a:r>
              <a:rPr lang="en-US" sz="3600" i="1" dirty="0" smtClean="0">
                <a:latin typeface="Arial" panose="020B0604020202020204" pitchFamily="34" charset="0"/>
                <a:cs typeface="Arial" panose="020B0604020202020204" pitchFamily="34" charset="0"/>
              </a:rPr>
              <a:t/>
            </a:r>
            <a:br>
              <a:rPr lang="en-US" sz="3600" i="1" dirty="0" smtClean="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Hebrews 13:1</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475682"/>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The </a:t>
            </a:r>
            <a:r>
              <a:rPr lang="en-US" sz="3600" b="1" u="sng" dirty="0" smtClean="0">
                <a:latin typeface="Arial" panose="020B0604020202020204" pitchFamily="34" charset="0"/>
                <a:cs typeface="Arial" panose="020B0604020202020204" pitchFamily="34" charset="0"/>
              </a:rPr>
              <a:t>LIFE</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400" b="1" dirty="0" smtClean="0">
                <a:latin typeface="Arial" panose="020B0604020202020204" pitchFamily="34" charset="0"/>
                <a:cs typeface="Arial" panose="020B0604020202020204" pitchFamily="34" charset="0"/>
              </a:rPr>
              <a:t>“Now </a:t>
            </a:r>
            <a:r>
              <a:rPr lang="en-US" sz="3400" b="1" dirty="0">
                <a:latin typeface="Arial" panose="020B0604020202020204" pitchFamily="34" charset="0"/>
                <a:cs typeface="Arial" panose="020B0604020202020204" pitchFamily="34" charset="0"/>
              </a:rPr>
              <a:t>may the </a:t>
            </a:r>
            <a:r>
              <a:rPr lang="en-US" sz="3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of peace</a:t>
            </a:r>
            <a:r>
              <a:rPr lang="en-US" sz="3400" b="1" dirty="0">
                <a:latin typeface="Arial" panose="020B0604020202020204" pitchFamily="34" charset="0"/>
                <a:cs typeface="Arial" panose="020B0604020202020204" pitchFamily="34" charset="0"/>
              </a:rPr>
              <a:t>, who through the blood of the </a:t>
            </a:r>
            <a:r>
              <a:rPr lang="en-US" sz="3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eternal covenant</a:t>
            </a:r>
            <a:r>
              <a:rPr lang="en-US" sz="3400" b="1" dirty="0">
                <a:latin typeface="Arial" panose="020B0604020202020204" pitchFamily="34" charset="0"/>
                <a:cs typeface="Arial" panose="020B0604020202020204" pitchFamily="34" charset="0"/>
              </a:rPr>
              <a:t> brought back from the dead our Lord Jesus, that great Shepherd of the sheep, equip you with everything good for doing his will, and may he work in us what </a:t>
            </a:r>
            <a:r>
              <a:rPr lang="en-US" sz="3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is</a:t>
            </a:r>
            <a:r>
              <a:rPr lang="en-US" sz="3400" b="1" dirty="0">
                <a:latin typeface="Arial" panose="020B0604020202020204" pitchFamily="34" charset="0"/>
                <a:cs typeface="Arial" panose="020B0604020202020204" pitchFamily="34" charset="0"/>
              </a:rPr>
              <a:t> pleasing to him, through Jesus Christ, to whom be glory for ever and ever. Amen.”  </a:t>
            </a:r>
            <a:r>
              <a:rPr lang="en-US" sz="3400" b="1" dirty="0" smtClean="0">
                <a:latin typeface="Arial" panose="020B0604020202020204" pitchFamily="34" charset="0"/>
                <a:cs typeface="Arial" panose="020B0604020202020204" pitchFamily="34" charset="0"/>
              </a:rPr>
              <a:t>3:20,21</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8891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The </a:t>
            </a:r>
            <a:r>
              <a:rPr lang="en-US" sz="3600" b="1" u="sng" dirty="0" smtClean="0">
                <a:latin typeface="Arial" panose="020B0604020202020204" pitchFamily="34" charset="0"/>
                <a:cs typeface="Arial" panose="020B0604020202020204" pitchFamily="34" charset="0"/>
              </a:rPr>
              <a:t>LIFE</a:t>
            </a: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400" b="1" dirty="0" smtClean="0">
                <a:latin typeface="Arial" panose="020B0604020202020204" pitchFamily="34" charset="0"/>
                <a:cs typeface="Arial" panose="020B0604020202020204" pitchFamily="34" charset="0"/>
              </a:rPr>
              <a:t>“Now </a:t>
            </a:r>
            <a:r>
              <a:rPr lang="en-US" sz="3400" b="1" dirty="0">
                <a:latin typeface="Arial" panose="020B0604020202020204" pitchFamily="34" charset="0"/>
                <a:cs typeface="Arial" panose="020B0604020202020204" pitchFamily="34" charset="0"/>
              </a:rPr>
              <a:t>may the God of peace, who through the blood of the eternal covenant </a:t>
            </a:r>
            <a:r>
              <a:rPr lang="en-US" sz="3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brought back from the dead our Lord Jesus</a:t>
            </a:r>
            <a:r>
              <a:rPr lang="en-US" sz="3400" b="1" dirty="0">
                <a:latin typeface="Arial" panose="020B0604020202020204" pitchFamily="34" charset="0"/>
                <a:cs typeface="Arial" panose="020B0604020202020204" pitchFamily="34" charset="0"/>
              </a:rPr>
              <a:t>, that great Shepherd of the sheep, equip you with everything good for doing his will, and may he work in us what is pleasing to him, through Jesus Christ, to whom be glory for ever and ever. Amen.”  </a:t>
            </a:r>
            <a:r>
              <a:rPr lang="en-US" sz="3400" b="1" dirty="0" smtClean="0">
                <a:latin typeface="Arial" panose="020B0604020202020204" pitchFamily="34" charset="0"/>
                <a:cs typeface="Arial" panose="020B0604020202020204" pitchFamily="34" charset="0"/>
              </a:rPr>
              <a:t>3:20,21</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20401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8229600" cy="1470025"/>
          </a:xfrm>
        </p:spPr>
        <p:txBody>
          <a:bodyPr>
            <a:noAutofit/>
          </a:bodyPr>
          <a:lstStyle/>
          <a:p>
            <a:pPr lvl="0" algn="l"/>
            <a:r>
              <a:rPr lang="en-US" sz="3600" b="1" i="1" dirty="0" smtClean="0">
                <a:latin typeface="Arial" panose="020B0604020202020204" pitchFamily="34" charset="0"/>
                <a:cs typeface="Arial" panose="020B0604020202020204" pitchFamily="34" charset="0"/>
              </a:rPr>
              <a:t>“</a:t>
            </a:r>
            <a:r>
              <a:rPr lang="en-US" sz="36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36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divine power </a:t>
            </a:r>
            <a:r>
              <a:rPr lang="en-US" sz="3600" b="1" i="1" dirty="0">
                <a:latin typeface="Arial" panose="020B0604020202020204" pitchFamily="34" charset="0"/>
                <a:cs typeface="Arial" panose="020B0604020202020204" pitchFamily="34" charset="0"/>
              </a:rPr>
              <a:t>has given us everything we need for a godly </a:t>
            </a:r>
            <a:r>
              <a:rPr lang="en-US" sz="3600" b="1" i="1" dirty="0" smtClean="0">
                <a:latin typeface="Arial" panose="020B0604020202020204" pitchFamily="34" charset="0"/>
                <a:cs typeface="Arial" panose="020B0604020202020204" pitchFamily="34" charset="0"/>
              </a:rPr>
              <a:t>life.” </a:t>
            </a:r>
            <a:r>
              <a:rPr lang="en-US" sz="3600" b="1" dirty="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			2 Peter 1:3 </a:t>
            </a: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t>
            </a:r>
            <a:r>
              <a:rPr lang="en-US" sz="3600" b="1" i="1" dirty="0" smtClean="0">
                <a:latin typeface="Arial" panose="020B0604020202020204" pitchFamily="34" charset="0"/>
                <a:cs typeface="Arial" panose="020B0604020202020204" pitchFamily="34" charset="0"/>
              </a:rPr>
              <a:t>Now </a:t>
            </a:r>
            <a:r>
              <a:rPr lang="en-US" sz="3600" b="1" i="1" dirty="0">
                <a:latin typeface="Arial" panose="020B0604020202020204" pitchFamily="34" charset="0"/>
                <a:cs typeface="Arial" panose="020B0604020202020204" pitchFamily="34" charset="0"/>
              </a:rPr>
              <a:t>to </a:t>
            </a:r>
            <a:r>
              <a:rPr lang="en-US" sz="36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him who is able</a:t>
            </a:r>
            <a:r>
              <a:rPr lang="en-US" sz="3600" b="1" i="1" dirty="0">
                <a:latin typeface="Arial" panose="020B0604020202020204" pitchFamily="34" charset="0"/>
                <a:cs typeface="Arial" panose="020B0604020202020204" pitchFamily="34" charset="0"/>
              </a:rPr>
              <a:t> to do immeasurably more than all we ask or imagine, according to his power that is at work within </a:t>
            </a:r>
            <a:r>
              <a:rPr lang="en-US" sz="3600" b="1" i="1" dirty="0" smtClean="0">
                <a:latin typeface="Arial" panose="020B0604020202020204" pitchFamily="34" charset="0"/>
                <a:cs typeface="Arial" panose="020B0604020202020204" pitchFamily="34" charset="0"/>
              </a:rPr>
              <a:t>us.”  </a:t>
            </a:r>
            <a:br>
              <a:rPr lang="en-US" sz="3600" b="1" i="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			Ephesians 3:20</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6605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8229600" cy="1470025"/>
          </a:xfrm>
        </p:spPr>
        <p:txBody>
          <a:bodyPr>
            <a:noAutofit/>
          </a:bodyPr>
          <a:lstStyle/>
          <a:p>
            <a:pPr algn="l"/>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924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8001000" cy="1924050"/>
          </a:xfrm>
        </p:spPr>
        <p:txBody>
          <a:bodyPr>
            <a:noAutofit/>
          </a:bodyPr>
          <a:lstStyle/>
          <a:p>
            <a:pPr algn="l"/>
            <a:r>
              <a:rPr lang="en-US" sz="3600" b="1" i="1" dirty="0" smtClean="0">
                <a:latin typeface="Arial" panose="020B0604020202020204" pitchFamily="34" charset="0"/>
                <a:cs typeface="Arial" panose="020B0604020202020204" pitchFamily="34" charset="0"/>
              </a:rPr>
              <a:t>“Jesus </a:t>
            </a:r>
            <a:r>
              <a:rPr lang="en-US" sz="3600" b="1" i="1" dirty="0">
                <a:latin typeface="Arial" panose="020B0604020202020204" pitchFamily="34" charset="0"/>
                <a:cs typeface="Arial" panose="020B0604020202020204" pitchFamily="34" charset="0"/>
              </a:rPr>
              <a:t>replied:  </a:t>
            </a:r>
            <a:r>
              <a:rPr lang="en-US" sz="3600" b="1" i="1" dirty="0" smtClean="0">
                <a:latin typeface="Arial" panose="020B0604020202020204" pitchFamily="34" charset="0"/>
                <a:cs typeface="Arial" panose="020B0604020202020204" pitchFamily="34" charset="0"/>
              </a:rPr>
              <a:t>‘</a:t>
            </a:r>
            <a:r>
              <a:rPr lang="en-US"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the Lord your God with all your heart and with all your soul and with all your mind.’ This is the </a:t>
            </a:r>
            <a:r>
              <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first and greatest   commandment.   </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And the second is like it: ‘</a:t>
            </a:r>
            <a:r>
              <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3600" b="1" i="1" dirty="0">
                <a:latin typeface="Arial" panose="020B0604020202020204" pitchFamily="34" charset="0"/>
                <a:cs typeface="Arial" panose="020B0604020202020204" pitchFamily="34" charset="0"/>
              </a:rPr>
              <a:t> your neighbor as yourself.’ All the Law and the Prophets hang on these two commandments.”  </a:t>
            </a:r>
            <a:r>
              <a:rPr lang="en-US" sz="3600" b="1" i="1" dirty="0" smtClean="0">
                <a:latin typeface="Arial" panose="020B0604020202020204" pitchFamily="34" charset="0"/>
                <a:cs typeface="Arial" panose="020B0604020202020204" pitchFamily="34" charset="0"/>
              </a:rPr>
              <a:t>			                     Matt. </a:t>
            </a:r>
            <a:r>
              <a:rPr lang="en-US" sz="3600" b="1" i="1" dirty="0">
                <a:latin typeface="Arial" panose="020B0604020202020204" pitchFamily="34" charset="0"/>
                <a:cs typeface="Arial" panose="020B0604020202020204" pitchFamily="34" charset="0"/>
              </a:rPr>
              <a:t>22:37-40</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676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01000" cy="1924050"/>
          </a:xfrm>
        </p:spPr>
        <p:txBody>
          <a:bodyPr>
            <a:noAutofit/>
          </a:bodyPr>
          <a:lstStyle/>
          <a:p>
            <a:pPr algn="l"/>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a:t>
            </a:r>
            <a:r>
              <a:rPr lang="en-US" sz="3600" b="1" i="1" dirty="0" smtClean="0">
                <a:latin typeface="Arial" panose="020B0604020202020204" pitchFamily="34" charset="0"/>
                <a:cs typeface="Arial" panose="020B0604020202020204" pitchFamily="34" charset="0"/>
              </a:rPr>
              <a:t>Jesus </a:t>
            </a:r>
            <a:r>
              <a:rPr lang="en-US" sz="3600" b="1" i="1" dirty="0">
                <a:latin typeface="Arial" panose="020B0604020202020204" pitchFamily="34" charset="0"/>
                <a:cs typeface="Arial" panose="020B0604020202020204" pitchFamily="34" charset="0"/>
              </a:rPr>
              <a:t>said:  </a:t>
            </a:r>
            <a:r>
              <a:rPr lang="en-US" sz="3600" b="1" i="1" dirty="0" smtClean="0">
                <a:latin typeface="Arial" panose="020B0604020202020204" pitchFamily="34" charset="0"/>
                <a:cs typeface="Arial" panose="020B0604020202020204" pitchFamily="34" charset="0"/>
              </a:rPr>
              <a:t>‘A </a:t>
            </a:r>
            <a:r>
              <a:rPr lang="en-US" sz="3600" b="1" i="1" dirty="0">
                <a:latin typeface="Arial" panose="020B0604020202020204" pitchFamily="34" charset="0"/>
                <a:cs typeface="Arial" panose="020B0604020202020204" pitchFamily="34" charset="0"/>
              </a:rPr>
              <a:t>new command I give you: Love one another. As I have loved you, so you must love one another.  By this </a:t>
            </a:r>
            <a:r>
              <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everyone will know</a:t>
            </a:r>
            <a:r>
              <a:rPr lang="en-US" sz="3600" b="1" i="1" dirty="0">
                <a:latin typeface="Arial" panose="020B0604020202020204" pitchFamily="34" charset="0"/>
                <a:cs typeface="Arial" panose="020B0604020202020204" pitchFamily="34" charset="0"/>
              </a:rPr>
              <a:t> that you are my disciples, </a:t>
            </a:r>
            <a:r>
              <a:rPr lang="en-US" sz="3600" b="1" i="1" dirty="0" smtClean="0">
                <a:latin typeface="Arial" panose="020B0604020202020204" pitchFamily="34" charset="0"/>
                <a:cs typeface="Arial" panose="020B0604020202020204" pitchFamily="34" charset="0"/>
              </a:rPr>
              <a:t>if you </a:t>
            </a:r>
            <a:r>
              <a:rPr lang="en-US" sz="3600" b="1" i="1" dirty="0">
                <a:latin typeface="Arial" panose="020B0604020202020204" pitchFamily="34" charset="0"/>
                <a:cs typeface="Arial" panose="020B0604020202020204" pitchFamily="34" charset="0"/>
              </a:rPr>
              <a:t>love one another</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a:t>
            </a:r>
            <a:br>
              <a:rPr lang="en-US" sz="3600" b="1" i="1" dirty="0" smtClean="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John </a:t>
            </a:r>
            <a:r>
              <a:rPr lang="en-US" sz="3600" b="1" i="1" dirty="0">
                <a:latin typeface="Arial" panose="020B0604020202020204" pitchFamily="34" charset="0"/>
                <a:cs typeface="Arial" panose="020B0604020202020204" pitchFamily="34" charset="0"/>
              </a:rPr>
              <a:t>13:34,35</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842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8001000" cy="1924050"/>
          </a:xfrm>
        </p:spPr>
        <p:txBody>
          <a:bodyPr>
            <a:noAutofit/>
          </a:bodyPr>
          <a:lstStyle/>
          <a:p>
            <a:pPr algn="l"/>
            <a:r>
              <a:rPr lang="en-US" sz="3600" b="1" dirty="0" smtClean="0">
                <a:latin typeface="Arial" panose="020B0604020202020204" pitchFamily="34" charset="0"/>
                <a:cs typeface="Arial" panose="020B0604020202020204" pitchFamily="34" charset="0"/>
              </a:rPr>
              <a:t>THE </a:t>
            </a:r>
            <a:r>
              <a:rPr lang="en-US" sz="36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WAY</a:t>
            </a:r>
            <a:r>
              <a:rPr lang="en-US" sz="3600" b="1" u="sng" dirty="0" smtClean="0">
                <a:latin typeface="Arial" panose="020B0604020202020204" pitchFamily="34" charset="0"/>
                <a:cs typeface="Arial" panose="020B0604020202020204" pitchFamily="34" charset="0"/>
              </a:rPr>
              <a:t/>
            </a:r>
            <a:br>
              <a:rPr lang="en-US" sz="3600" b="1" u="sng" dirty="0" smtClean="0">
                <a:latin typeface="Arial" panose="020B0604020202020204" pitchFamily="34" charset="0"/>
                <a:cs typeface="Arial" panose="020B0604020202020204" pitchFamily="34" charset="0"/>
              </a:rPr>
            </a:br>
            <a:r>
              <a:rPr lang="en-US" sz="3600" b="1" i="1" u="sng" dirty="0" smtClean="0">
                <a:latin typeface="Arial" panose="020B0604020202020204" pitchFamily="34" charset="0"/>
                <a:cs typeface="Arial" panose="020B0604020202020204" pitchFamily="34" charset="0"/>
              </a:rPr>
              <a:t/>
            </a:r>
            <a:br>
              <a:rPr lang="en-US" sz="3600" b="1" i="1" u="sng" dirty="0" smtClean="0">
                <a:latin typeface="Arial" panose="020B0604020202020204" pitchFamily="34" charset="0"/>
                <a:cs typeface="Arial" panose="020B0604020202020204" pitchFamily="34" charset="0"/>
              </a:rPr>
            </a:br>
            <a:r>
              <a:rPr lang="en-US" sz="3600" i="1" dirty="0" smtClean="0">
                <a:latin typeface="Arial" panose="020B0604020202020204" pitchFamily="34" charset="0"/>
                <a:cs typeface="Arial" panose="020B0604020202020204" pitchFamily="34" charset="0"/>
              </a:rPr>
              <a:t>“</a:t>
            </a:r>
            <a:r>
              <a:rPr lang="en-US" sz="3600" b="1" i="1" u="sng" dirty="0" smtClean="0">
                <a:latin typeface="Arial" panose="020B0604020202020204" pitchFamily="34" charset="0"/>
                <a:cs typeface="Arial" panose="020B0604020202020204" pitchFamily="34" charset="0"/>
              </a:rPr>
              <a:t>Keep </a:t>
            </a:r>
            <a:r>
              <a:rPr lang="en-US" sz="3600" b="1" i="1" u="sng" dirty="0">
                <a:latin typeface="Arial" panose="020B0604020202020204" pitchFamily="34" charset="0"/>
                <a:cs typeface="Arial" panose="020B0604020202020204" pitchFamily="34" charset="0"/>
              </a:rPr>
              <a:t>on</a:t>
            </a:r>
            <a:r>
              <a:rPr lang="en-US" sz="3600" b="1" i="1" dirty="0">
                <a:latin typeface="Arial" panose="020B0604020202020204" pitchFamily="34" charset="0"/>
                <a:cs typeface="Arial" panose="020B0604020202020204" pitchFamily="34" charset="0"/>
              </a:rPr>
              <a:t> </a:t>
            </a:r>
            <a:r>
              <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loving</a:t>
            </a:r>
            <a:r>
              <a:rPr lang="en-US" sz="3600" b="1" i="1" dirty="0">
                <a:latin typeface="Arial" panose="020B0604020202020204" pitchFamily="34" charset="0"/>
                <a:cs typeface="Arial" panose="020B0604020202020204" pitchFamily="34" charset="0"/>
              </a:rPr>
              <a:t> one another as brothers and </a:t>
            </a:r>
            <a:r>
              <a:rPr lang="en-US" sz="3600" b="1" i="1" dirty="0" smtClean="0">
                <a:latin typeface="Arial" panose="020B0604020202020204" pitchFamily="34" charset="0"/>
                <a:cs typeface="Arial" panose="020B0604020202020204" pitchFamily="34" charset="0"/>
              </a:rPr>
              <a:t>sisters.”</a:t>
            </a:r>
            <a:r>
              <a:rPr lang="en-US" sz="3600" i="1" dirty="0" smtClean="0">
                <a:latin typeface="Arial" panose="020B0604020202020204" pitchFamily="34" charset="0"/>
                <a:cs typeface="Arial" panose="020B0604020202020204" pitchFamily="34" charset="0"/>
              </a:rPr>
              <a:t/>
            </a:r>
            <a:br>
              <a:rPr lang="en-US" sz="3600" i="1" dirty="0" smtClean="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					Hebrews 13:1</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808227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001000" cy="1924050"/>
          </a:xfrm>
        </p:spPr>
        <p:txBody>
          <a:bodyPr>
            <a:noAutofit/>
          </a:bodyPr>
          <a:lstStyle/>
          <a:p>
            <a:pPr lvl="0" algn="l"/>
            <a:r>
              <a:rPr lang="en-US" sz="4000" b="1" i="1" dirty="0">
                <a:latin typeface="Arial" panose="020B0604020202020204" pitchFamily="34" charset="0"/>
                <a:cs typeface="Arial" panose="020B0604020202020204" pitchFamily="34" charset="0"/>
              </a:rPr>
              <a:t>We love because He first loved us.  	</a:t>
            </a:r>
            <a:r>
              <a:rPr lang="en-US" sz="4000" b="1" i="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1 </a:t>
            </a:r>
            <a:r>
              <a:rPr lang="en-US" sz="3600" b="1" dirty="0">
                <a:latin typeface="Arial" panose="020B0604020202020204" pitchFamily="34" charset="0"/>
                <a:cs typeface="Arial" panose="020B0604020202020204" pitchFamily="34" charset="0"/>
              </a:rPr>
              <a:t>John 4:19</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r>
              <a:rPr lang="en-US" sz="4000" b="1" i="1" dirty="0" smtClean="0">
                <a:latin typeface="Arial" panose="020B0604020202020204" pitchFamily="34" charset="0"/>
                <a:cs typeface="Arial" panose="020B0604020202020204" pitchFamily="34" charset="0"/>
              </a:rPr>
              <a:t>Forgive </a:t>
            </a:r>
            <a:r>
              <a:rPr lang="en-US" sz="4000" b="1" i="1" dirty="0">
                <a:latin typeface="Arial" panose="020B0604020202020204" pitchFamily="34" charset="0"/>
                <a:cs typeface="Arial" panose="020B0604020202020204" pitchFamily="34" charset="0"/>
              </a:rPr>
              <a:t>as the Lord forgave </a:t>
            </a:r>
            <a:r>
              <a:rPr lang="en-US" sz="4000" b="1" i="1" dirty="0" smtClean="0">
                <a:latin typeface="Arial" panose="020B0604020202020204" pitchFamily="34" charset="0"/>
                <a:cs typeface="Arial" panose="020B0604020202020204" pitchFamily="34" charset="0"/>
              </a:rPr>
              <a:t>you.		       </a:t>
            </a:r>
            <a:r>
              <a:rPr lang="en-US" sz="3600" b="1" dirty="0" smtClean="0">
                <a:latin typeface="Arial" panose="020B0604020202020204" pitchFamily="34" charset="0"/>
                <a:cs typeface="Arial" panose="020B0604020202020204" pitchFamily="34" charset="0"/>
              </a:rPr>
              <a:t>Colossians </a:t>
            </a:r>
            <a:r>
              <a:rPr lang="en-US" sz="3600" b="1" dirty="0">
                <a:latin typeface="Arial" panose="020B0604020202020204" pitchFamily="34" charset="0"/>
                <a:cs typeface="Arial" panose="020B0604020202020204" pitchFamily="34" charset="0"/>
              </a:rPr>
              <a:t>3:13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1110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8001000" cy="1924050"/>
          </a:xfrm>
        </p:spPr>
        <p:txBody>
          <a:bodyPr>
            <a:noAutofit/>
          </a:bodyPr>
          <a:lstStyle/>
          <a:p>
            <a:pPr algn="l"/>
            <a:r>
              <a:rPr lang="en-US" sz="4000" b="1" i="1" dirty="0" smtClean="0">
                <a:latin typeface="Arial" panose="020B0604020202020204" pitchFamily="34" charset="0"/>
                <a:cs typeface="Arial" panose="020B0604020202020204" pitchFamily="34" charset="0"/>
              </a:rPr>
              <a:t>“Do </a:t>
            </a:r>
            <a:r>
              <a:rPr lang="en-US" sz="4000" b="1" i="1" dirty="0">
                <a:latin typeface="Arial" panose="020B0604020202020204" pitchFamily="34" charset="0"/>
                <a:cs typeface="Arial" panose="020B0604020202020204" pitchFamily="34" charset="0"/>
              </a:rPr>
              <a:t>not forget to show hospitality to </a:t>
            </a:r>
            <a:r>
              <a:rPr lang="en-US" sz="4000" b="1" i="1" dirty="0" smtClean="0">
                <a:latin typeface="Arial" panose="020B0604020202020204" pitchFamily="34" charset="0"/>
                <a:cs typeface="Arial" panose="020B0604020202020204" pitchFamily="34" charset="0"/>
              </a:rPr>
              <a:t>strangers, for </a:t>
            </a:r>
            <a:r>
              <a:rPr lang="en-US" sz="4000" b="1" i="1" dirty="0">
                <a:latin typeface="Arial" panose="020B0604020202020204" pitchFamily="34" charset="0"/>
                <a:cs typeface="Arial" panose="020B0604020202020204" pitchFamily="34" charset="0"/>
              </a:rPr>
              <a:t>by so doing some people have shown hospitality to angels without knowing it. </a:t>
            </a:r>
            <a:r>
              <a:rPr lang="en-US" sz="4000" b="1" i="1"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13:2</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45499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2359</TotalTime>
  <Words>335</Words>
  <Application>Microsoft Office PowerPoint</Application>
  <PresentationFormat>On-screen Show (4:3)</PresentationFormat>
  <Paragraphs>47</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Extraordinary  in the Ordinary; Amazingness  in the Dailyness  Hebrews 13</vt:lpstr>
      <vt:lpstr>PowerPoint Presentation</vt:lpstr>
      <vt:lpstr>PowerPoint Presentation</vt:lpstr>
      <vt:lpstr>THE WAY  “Keep on loving one another as brothers and sisters.”              Hebrews 13:1  </vt:lpstr>
      <vt:lpstr>“Jesus replied:  ‘Love the Lord your God with all your heart and with all your soul and with all your mind.’ This is the first and greatest   commandment.    And the second is like it: ‘Love your neighbor as yourself.’ All the Law and the Prophets hang on these two commandments.”                          Matt. 22:37-40 </vt:lpstr>
      <vt:lpstr> “Jesus said:  ‘A new command I give you: Love one another. As I have loved you, so you must love one another.  By this everyone will know that you are my disciples, if you love one another.’”           John 13:34,35</vt:lpstr>
      <vt:lpstr>THE WAY  “Keep on loving one another as brothers and sisters.”              Hebrews 13:1  </vt:lpstr>
      <vt:lpstr>We love because He first loved us.      1 John 4:19  Forgive as the Lord forgave you.         Colossians 3:13 </vt:lpstr>
      <vt:lpstr>“Do not forget to show hospitality to strangers, for by so doing some people have shown hospitality to angels without knowing it.           13:2  </vt:lpstr>
      <vt:lpstr>PowerPoint Presentation</vt:lpstr>
      <vt:lpstr>“Do not forget to show hospitality to strangers, for by so doing some people have shown hospitality to angels without knowing it.”                 Hebrews 13:2  </vt:lpstr>
      <vt:lpstr>PowerPoint Presentation</vt:lpstr>
      <vt:lpstr>“Do not forget to show hospitality to strangers, for by so doing some people have shown hospitality to angels without knowing it.”           Hebrews 13:2  </vt:lpstr>
      <vt:lpstr>“Continue to remember those in prison as if you were together with them in prison, and those who are mistreated as if you yourselves were suffering.”         Hebrews 13:3</vt:lpstr>
      <vt:lpstr> “The King will reply, ‘Truly I tell you, whatever you did for one of the least of these brothers and sisters of mine, you did for me.’”        Matthew 25:37-40</vt:lpstr>
      <vt:lpstr>“Continue to remember those in prison as if you were together with them in prison,  and those who are mistreated  as if you yourselves were suffering.”                             Heb. 13:3</vt:lpstr>
      <vt:lpstr> “If they hear that any of their number is imprisoned or oppressed for the name of their Messiah, all of them provide for his needs, and if it is possible that he may be delivered, they deliver him.   If there is among them a man that is poor or needy, and they have not an abundance of necessaries, they fast two or three days that they may supply the needy with the necessary food.”       - Aristides</vt:lpstr>
      <vt:lpstr>“Marriage should be honored by all, and the marriage bed kept pure, for God will judge the adulterer and all the sexually immoral.”       Hebrews 13:4</vt:lpstr>
      <vt:lpstr>“Marriage should be honored by all, and the marriage bed kept pure, for God will judge the adulterer and all the sexually immoral.”       Hebrews 13:4  (See 1 Corinthians 6:9-11)</vt:lpstr>
      <vt:lpstr>Woman at the Well - John 4  Woman caught in adultery - John 8  Tax collectors, prostitutes - Luke 15  King David - 2 Samuel 11     Psalm 32, 51 </vt:lpstr>
      <vt:lpstr>“Remember, God is the one who sits on the throne – not the best-selling author or the most popular talk show host or the biggest box office star.   Majority opinion may rule in America, but God rules heaven and earth.  He has the power to veto any opinion – no matter how popular, no matter how prevailing.”      - Charles Swindoll</vt:lpstr>
      <vt:lpstr>“Keep your lives free from the love of money and be content with what you have.”                                   Hebrews 13:5</vt:lpstr>
      <vt:lpstr>“No one can serve two masters. Either you will hate the one and love the other, or you will be devoted to the one and despise the other. You cannot serve both God and money.”       Luke 16:13 </vt:lpstr>
      <vt:lpstr>...because God has said, “Never will I leave you; never will I forsake you.” So we say with confidence, “The Lord is my helper; I will not be afraid. What can mere mortals do to me?”      Hebrews 13:5,6</vt:lpstr>
      <vt:lpstr>The TRUTH (Leadership)  “Remember your leaders, who spoke the word of God to you. Consider the outcome of their way of life and imitate their faith.”          Hebrews 13:7</vt:lpstr>
      <vt:lpstr>  “Remember your leaders, who spoke the word of God to you. Consider the outcome of their way of life and imitate their faith.”          Hebrews 13:7  - Speaking the word of God - Living a life of faith </vt:lpstr>
      <vt:lpstr>“Obey your leaders and submit to them—for they keep watch over your souls as those who will give an account—so that they may do this with joy, not groaning; for this would be unhelpful for you.”           Hebrews 13:17     </vt:lpstr>
      <vt:lpstr>“Obey your leaders and submit to them—for they keep watch over your souls as those who will give an account—so that they may do this with joy, not groaning; for this would be unhelpful for you.”           Hebrews 13:17  - Loving concern for others - Accountable to God       </vt:lpstr>
      <vt:lpstr>“Pray for us. We trust that we have a clear conscience and desire to live honorably in every way.  I particularly urge you to pray so that I may be restored to you soon."        13:18,19  </vt:lpstr>
      <vt:lpstr>“Pray for us. We trust that we have a clear conscience and desire to live honorably in every way.  I particularly urge you to pray so that I may be restored to you soon."        13:18,19  - Living with purity, integrity and honor; humility, love...  </vt:lpstr>
      <vt:lpstr>(Leadership)  - Speaking the word of God - Living a life of faith - Loving concern for others - Accountable to God  - Living with purity, integrity and honor; humility, love...      </vt:lpstr>
      <vt:lpstr>Doctrine: “Do not be carried away by all kinds of strange teachings.  It is good for our hearts to be strengthened by grace, not by eating ceremonial foods, which is of no benefit to those who do so.”      Hebrews 13:9  </vt:lpstr>
      <vt:lpstr>Doctrine: “Do not be carried away by all kinds of strange teachings.  It is good for our hearts to be strengthened by grace, not by eating ceremonial foods, which is of no benefit to those who do so.”      Hebrews 13:9  - We are strengthen by His grace</vt:lpstr>
      <vt:lpstr>“Therefore do not let anyone judge you by what you eat or drink, or with regard to a religious festival, a New Moon celebration or a Sabbath day.  These are a shadow of the things that were to come; the reality, however, is found in Christ...”    Colossians 2:16-17 </vt:lpstr>
      <vt:lpstr>“And if by grace, then it cannot be based on works; if it were, grace would no longer be grace.”       Romans 11:6 </vt:lpstr>
      <vt:lpstr>“Through Jesus, therefore, let us continually offer to God a sacrifice of praise—the fruit of lips that openly profess his name. And do not forget to do good and to share with others, for with such sacrifices God is pleased.”       Hebrews 13:15,16            - Praise His Name and share His love.</vt:lpstr>
      <vt:lpstr>Romans 12:1   “Therefore, I urge you, brothers and sisters, in view of God’s mercy, to offer your bodies as a living sacrifice, holy and pleasing to God—this is your true and proper worship.” </vt:lpstr>
      <vt:lpstr> The LIFE “Now may the God of peace, who through the blood of the eternal covenant brought back from the dead our Lord Jesus, that great Shepherd of the sheep, equip you with everything good for doing his will, and may he work in us what is pleasing to him, through Jesus Christ, to whom be glory for ever and ever. Amen.”  3:20,21</vt:lpstr>
      <vt:lpstr> The LIFE “Now may the God of peace, who through the blood of the eternal covenant brought back from the dead our Lord Jesus, that great Shepherd of the sheep, equip you with everything good for doing his will, and may he work in us what is pleasing to him, through Jesus Christ, to whom be glory for ever and ever. Amen.”  3:20,21</vt:lpstr>
      <vt:lpstr> The LIFE “Now may the God of peace, who through the blood of the eternal covenant brought back from the dead our Lord Jesus, that great Shepherd of the sheep, equip you with everything good for doing his will, and may he work in us what is pleasing to him, through Jesus Christ, to whom be glory for ever and ever. Amen.”  3:20,21</vt:lpstr>
      <vt:lpstr> The LIFE “Now may the God of peace, who through the blood of the eternal covenant brought back from the dead our Lord Jesus, that great Shepherd of the sheep, equip you with everything good for doing his will, and may he work in us what is pleasing to him, through Jesus Christ, to whom be glory for ever and ever. Amen.”  3:20,21</vt:lpstr>
      <vt:lpstr>“His divine power has given us everything we need for a godly life.”     2 Peter 1:3   “Now to him who is able to do immeasurably more than all we ask or imagine, according to his power that is at work within us.”       Ephesians 3:20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in the Ordinary Hebrews 13</dc:title>
  <dc:creator>User1</dc:creator>
  <cp:lastModifiedBy>User1</cp:lastModifiedBy>
  <cp:revision>92</cp:revision>
  <dcterms:created xsi:type="dcterms:W3CDTF">2023-03-31T16:06:55Z</dcterms:created>
  <dcterms:modified xsi:type="dcterms:W3CDTF">2023-04-19T17:05:25Z</dcterms:modified>
</cp:coreProperties>
</file>